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78" r:id="rId2"/>
    <p:sldId id="296" r:id="rId3"/>
    <p:sldId id="271" r:id="rId4"/>
    <p:sldId id="257" r:id="rId5"/>
    <p:sldId id="258" r:id="rId6"/>
    <p:sldId id="259" r:id="rId7"/>
    <p:sldId id="289" r:id="rId8"/>
    <p:sldId id="291" r:id="rId9"/>
    <p:sldId id="261" r:id="rId10"/>
    <p:sldId id="262" r:id="rId11"/>
    <p:sldId id="264" r:id="rId12"/>
    <p:sldId id="272" r:id="rId13"/>
    <p:sldId id="265" r:id="rId14"/>
    <p:sldId id="266" r:id="rId15"/>
    <p:sldId id="267" r:id="rId16"/>
    <p:sldId id="268" r:id="rId17"/>
    <p:sldId id="269" r:id="rId18"/>
    <p:sldId id="273" r:id="rId19"/>
    <p:sldId id="276" r:id="rId20"/>
    <p:sldId id="284" r:id="rId21"/>
    <p:sldId id="290" r:id="rId22"/>
  </p:sldIdLst>
  <p:sldSz cx="9144000" cy="6858000" type="screen4x3"/>
  <p:notesSz cx="6888163" cy="100187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DAC6B25-561B-4E4E-8B23-00655CA03561}">
          <p14:sldIdLst>
            <p14:sldId id="278"/>
            <p14:sldId id="296"/>
            <p14:sldId id="271"/>
            <p14:sldId id="257"/>
            <p14:sldId id="258"/>
            <p14:sldId id="259"/>
          </p14:sldIdLst>
        </p14:section>
        <p14:section name="Abschnitt ohne Titel" id="{ADD318D7-5567-45E6-AEAD-C9AD70FAF35E}">
          <p14:sldIdLst>
            <p14:sldId id="289"/>
            <p14:sldId id="291"/>
            <p14:sldId id="261"/>
            <p14:sldId id="262"/>
            <p14:sldId id="264"/>
            <p14:sldId id="272"/>
            <p14:sldId id="265"/>
            <p14:sldId id="266"/>
            <p14:sldId id="267"/>
            <p14:sldId id="268"/>
            <p14:sldId id="269"/>
            <p14:sldId id="273"/>
            <p14:sldId id="276"/>
            <p14:sldId id="284"/>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88525" autoAdjust="0"/>
  </p:normalViewPr>
  <p:slideViewPr>
    <p:cSldViewPr>
      <p:cViewPr varScale="1">
        <p:scale>
          <a:sx n="87" d="100"/>
          <a:sy n="87" d="100"/>
        </p:scale>
        <p:origin x="1330" y="72"/>
      </p:cViewPr>
      <p:guideLst>
        <p:guide orient="horz" pos="2160"/>
        <p:guide pos="2880"/>
      </p:guideLst>
    </p:cSldViewPr>
  </p:slideViewPr>
  <p:outlineViewPr>
    <p:cViewPr>
      <p:scale>
        <a:sx n="33" d="100"/>
        <a:sy n="33" d="100"/>
      </p:scale>
      <p:origin x="0" y="114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84605" cy="501095"/>
          </a:xfrm>
          <a:prstGeom prst="rect">
            <a:avLst/>
          </a:prstGeom>
        </p:spPr>
        <p:txBody>
          <a:bodyPr vert="horz" lIns="91669" tIns="45834" rIns="91669" bIns="45834" rtlCol="0"/>
          <a:lstStyle>
            <a:lvl1pPr algn="l">
              <a:defRPr sz="1200"/>
            </a:lvl1pPr>
          </a:lstStyle>
          <a:p>
            <a:endParaRPr lang="de-DE"/>
          </a:p>
        </p:txBody>
      </p:sp>
      <p:sp>
        <p:nvSpPr>
          <p:cNvPr id="3" name="Datumsplatzhalter 2"/>
          <p:cNvSpPr>
            <a:spLocks noGrp="1"/>
          </p:cNvSpPr>
          <p:nvPr>
            <p:ph type="dt" sz="quarter" idx="1"/>
          </p:nvPr>
        </p:nvSpPr>
        <p:spPr>
          <a:xfrm>
            <a:off x="3901965" y="1"/>
            <a:ext cx="2984605" cy="501095"/>
          </a:xfrm>
          <a:prstGeom prst="rect">
            <a:avLst/>
          </a:prstGeom>
        </p:spPr>
        <p:txBody>
          <a:bodyPr vert="horz" lIns="91669" tIns="45834" rIns="91669" bIns="45834" rtlCol="0"/>
          <a:lstStyle>
            <a:lvl1pPr algn="r">
              <a:defRPr sz="1200"/>
            </a:lvl1pPr>
          </a:lstStyle>
          <a:p>
            <a:fld id="{8F433A3F-D97B-4232-8DCC-C26A950EEDDB}" type="datetimeFigureOut">
              <a:rPr lang="de-DE" smtClean="0"/>
              <a:pPr/>
              <a:t>09.11.2022</a:t>
            </a:fld>
            <a:endParaRPr lang="de-DE"/>
          </a:p>
        </p:txBody>
      </p:sp>
      <p:sp>
        <p:nvSpPr>
          <p:cNvPr id="4" name="Fußzeilenplatzhalter 3"/>
          <p:cNvSpPr>
            <a:spLocks noGrp="1"/>
          </p:cNvSpPr>
          <p:nvPr>
            <p:ph type="ftr" sz="quarter" idx="2"/>
          </p:nvPr>
        </p:nvSpPr>
        <p:spPr>
          <a:xfrm>
            <a:off x="0" y="9516028"/>
            <a:ext cx="2984605" cy="501095"/>
          </a:xfrm>
          <a:prstGeom prst="rect">
            <a:avLst/>
          </a:prstGeom>
        </p:spPr>
        <p:txBody>
          <a:bodyPr vert="horz" lIns="91669" tIns="45834" rIns="91669" bIns="45834" rtlCol="0" anchor="b"/>
          <a:lstStyle>
            <a:lvl1pPr algn="l">
              <a:defRPr sz="1200"/>
            </a:lvl1pPr>
          </a:lstStyle>
          <a:p>
            <a:endParaRPr lang="de-DE"/>
          </a:p>
        </p:txBody>
      </p:sp>
      <p:sp>
        <p:nvSpPr>
          <p:cNvPr id="5" name="Foliennummernplatzhalter 4"/>
          <p:cNvSpPr>
            <a:spLocks noGrp="1"/>
          </p:cNvSpPr>
          <p:nvPr>
            <p:ph type="sldNum" sz="quarter" idx="3"/>
          </p:nvPr>
        </p:nvSpPr>
        <p:spPr>
          <a:xfrm>
            <a:off x="3901965" y="9516028"/>
            <a:ext cx="2984605" cy="501095"/>
          </a:xfrm>
          <a:prstGeom prst="rect">
            <a:avLst/>
          </a:prstGeom>
        </p:spPr>
        <p:txBody>
          <a:bodyPr vert="horz" lIns="91669" tIns="45834" rIns="91669" bIns="45834" rtlCol="0" anchor="b"/>
          <a:lstStyle>
            <a:lvl1pPr algn="r">
              <a:defRPr sz="1200"/>
            </a:lvl1pPr>
          </a:lstStyle>
          <a:p>
            <a:fld id="{1367FDB7-66C6-4E55-9668-137FCBF56238}" type="slidenum">
              <a:rPr lang="de-DE" smtClean="0"/>
              <a:pPr/>
              <a:t>‹Nr.›</a:t>
            </a:fld>
            <a:endParaRPr lang="de-DE"/>
          </a:p>
        </p:txBody>
      </p:sp>
    </p:spTree>
    <p:extLst>
      <p:ext uri="{BB962C8B-B14F-4D97-AF65-F5344CB8AC3E}">
        <p14:creationId xmlns:p14="http://schemas.microsoft.com/office/powerpoint/2010/main" val="3093602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605" cy="502686"/>
          </a:xfrm>
          <a:prstGeom prst="rect">
            <a:avLst/>
          </a:prstGeom>
        </p:spPr>
        <p:txBody>
          <a:bodyPr vert="horz" lIns="91669" tIns="45834" rIns="91669" bIns="45834" rtlCol="0"/>
          <a:lstStyle>
            <a:lvl1pPr algn="l">
              <a:defRPr sz="1200"/>
            </a:lvl1pPr>
          </a:lstStyle>
          <a:p>
            <a:endParaRPr lang="de-DE"/>
          </a:p>
        </p:txBody>
      </p:sp>
      <p:sp>
        <p:nvSpPr>
          <p:cNvPr id="3" name="Datumsplatzhalter 2"/>
          <p:cNvSpPr>
            <a:spLocks noGrp="1"/>
          </p:cNvSpPr>
          <p:nvPr>
            <p:ph type="dt" idx="1"/>
          </p:nvPr>
        </p:nvSpPr>
        <p:spPr>
          <a:xfrm>
            <a:off x="3901965" y="0"/>
            <a:ext cx="2984605" cy="502686"/>
          </a:xfrm>
          <a:prstGeom prst="rect">
            <a:avLst/>
          </a:prstGeom>
        </p:spPr>
        <p:txBody>
          <a:bodyPr vert="horz" lIns="91669" tIns="45834" rIns="91669" bIns="45834" rtlCol="0"/>
          <a:lstStyle>
            <a:lvl1pPr algn="r">
              <a:defRPr sz="1200"/>
            </a:lvl1pPr>
          </a:lstStyle>
          <a:p>
            <a:fld id="{655F6C3A-0726-4393-BF6B-2AE56B1AA885}" type="datetimeFigureOut">
              <a:rPr lang="de-DE" smtClean="0"/>
              <a:pPr/>
              <a:t>09.11.2022</a:t>
            </a:fld>
            <a:endParaRPr lang="de-DE"/>
          </a:p>
        </p:txBody>
      </p:sp>
      <p:sp>
        <p:nvSpPr>
          <p:cNvPr id="4" name="Folienbildplatzhalter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91669" tIns="45834" rIns="91669" bIns="45834" rtlCol="0" anchor="ctr"/>
          <a:lstStyle/>
          <a:p>
            <a:endParaRPr lang="de-DE"/>
          </a:p>
        </p:txBody>
      </p:sp>
      <p:sp>
        <p:nvSpPr>
          <p:cNvPr id="5" name="Notizenplatzhalter 4"/>
          <p:cNvSpPr>
            <a:spLocks noGrp="1"/>
          </p:cNvSpPr>
          <p:nvPr>
            <p:ph type="body" sz="quarter" idx="3"/>
          </p:nvPr>
        </p:nvSpPr>
        <p:spPr>
          <a:xfrm>
            <a:off x="689613" y="4821645"/>
            <a:ext cx="5510530" cy="3945127"/>
          </a:xfrm>
          <a:prstGeom prst="rect">
            <a:avLst/>
          </a:prstGeom>
        </p:spPr>
        <p:txBody>
          <a:bodyPr vert="horz" lIns="91669" tIns="45834" rIns="91669" bIns="45834"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516027"/>
            <a:ext cx="2984605" cy="502686"/>
          </a:xfrm>
          <a:prstGeom prst="rect">
            <a:avLst/>
          </a:prstGeom>
        </p:spPr>
        <p:txBody>
          <a:bodyPr vert="horz" lIns="91669" tIns="45834" rIns="91669" bIns="45834" rtlCol="0" anchor="b"/>
          <a:lstStyle>
            <a:lvl1pPr algn="l">
              <a:defRPr sz="1200"/>
            </a:lvl1pPr>
          </a:lstStyle>
          <a:p>
            <a:endParaRPr lang="de-DE"/>
          </a:p>
        </p:txBody>
      </p:sp>
      <p:sp>
        <p:nvSpPr>
          <p:cNvPr id="7" name="Foliennummernplatzhalter 6"/>
          <p:cNvSpPr>
            <a:spLocks noGrp="1"/>
          </p:cNvSpPr>
          <p:nvPr>
            <p:ph type="sldNum" sz="quarter" idx="5"/>
          </p:nvPr>
        </p:nvSpPr>
        <p:spPr>
          <a:xfrm>
            <a:off x="3901965" y="9516027"/>
            <a:ext cx="2984605" cy="502686"/>
          </a:xfrm>
          <a:prstGeom prst="rect">
            <a:avLst/>
          </a:prstGeom>
        </p:spPr>
        <p:txBody>
          <a:bodyPr vert="horz" lIns="91669" tIns="45834" rIns="91669" bIns="45834" rtlCol="0" anchor="b"/>
          <a:lstStyle>
            <a:lvl1pPr algn="r">
              <a:defRPr sz="1200"/>
            </a:lvl1pPr>
          </a:lstStyle>
          <a:p>
            <a:fld id="{0319F987-FDDC-4830-A962-722077AF7DB9}" type="slidenum">
              <a:rPr lang="de-DE" smtClean="0"/>
              <a:pPr/>
              <a:t>‹Nr.›</a:t>
            </a:fld>
            <a:endParaRPr lang="de-DE"/>
          </a:p>
        </p:txBody>
      </p:sp>
    </p:spTree>
    <p:extLst>
      <p:ext uri="{BB962C8B-B14F-4D97-AF65-F5344CB8AC3E}">
        <p14:creationId xmlns:p14="http://schemas.microsoft.com/office/powerpoint/2010/main" val="4198324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3196483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321988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1193144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20992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307746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403569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249032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2209211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255594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153990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2FDDFD2-400D-43B1-AD91-8F70C2813738}" type="datetimeFigureOut">
              <a:rPr lang="de-DE" smtClean="0"/>
              <a:pPr/>
              <a:t>09.11.2022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657EA68-9E28-472C-934F-32CB5ADFCC4E}" type="slidenum">
              <a:rPr lang="de-DE" smtClean="0"/>
              <a:pPr/>
              <a:t>‹Nr.›</a:t>
            </a:fld>
            <a:endParaRPr lang="de-DE"/>
          </a:p>
        </p:txBody>
      </p:sp>
    </p:spTree>
    <p:extLst>
      <p:ext uri="{BB962C8B-B14F-4D97-AF65-F5344CB8AC3E}">
        <p14:creationId xmlns:p14="http://schemas.microsoft.com/office/powerpoint/2010/main" val="3765623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DDFD2-400D-43B1-AD91-8F70C2813738}" type="datetimeFigureOut">
              <a:rPr lang="de-DE" smtClean="0"/>
              <a:pPr/>
              <a:t>09.11.2022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7EA68-9E28-472C-934F-32CB5ADFCC4E}" type="slidenum">
              <a:rPr lang="de-DE" smtClean="0"/>
              <a:pPr/>
              <a:t>‹Nr.›</a:t>
            </a:fld>
            <a:endParaRPr lang="de-DE"/>
          </a:p>
        </p:txBody>
      </p:sp>
    </p:spTree>
    <p:extLst>
      <p:ext uri="{BB962C8B-B14F-4D97-AF65-F5344CB8AC3E}">
        <p14:creationId xmlns:p14="http://schemas.microsoft.com/office/powerpoint/2010/main" val="1934872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457200" y="228919"/>
            <a:ext cx="8229600" cy="45719"/>
          </a:xfrm>
        </p:spPr>
        <p:txBody>
          <a:bodyPr>
            <a:normAutofit fontScale="90000"/>
          </a:bodyPr>
          <a:lstStyle/>
          <a:p>
            <a:endParaRPr lang="de-DE" dirty="0"/>
          </a:p>
        </p:txBody>
      </p:sp>
      <p:sp>
        <p:nvSpPr>
          <p:cNvPr id="3" name="Inhaltsplatzhalter 2"/>
          <p:cNvSpPr>
            <a:spLocks noGrp="1"/>
          </p:cNvSpPr>
          <p:nvPr>
            <p:ph idx="1"/>
          </p:nvPr>
        </p:nvSpPr>
        <p:spPr>
          <a:xfrm>
            <a:off x="427585" y="692696"/>
            <a:ext cx="8229600" cy="5184576"/>
          </a:xfrm>
        </p:spPr>
        <p:txBody>
          <a:bodyPr>
            <a:normAutofit/>
          </a:bodyPr>
          <a:lstStyle/>
          <a:p>
            <a:pPr algn="ctr">
              <a:buNone/>
            </a:pPr>
            <a:r>
              <a:rPr lang="de-DE" sz="3600" b="1" dirty="0"/>
              <a:t>Herzlich willkommen</a:t>
            </a:r>
          </a:p>
          <a:p>
            <a:pPr algn="ctr">
              <a:buNone/>
            </a:pPr>
            <a:r>
              <a:rPr lang="de-DE" sz="3600" b="1" dirty="0"/>
              <a:t>in</a:t>
            </a:r>
          </a:p>
          <a:p>
            <a:pPr algn="ctr">
              <a:buNone/>
            </a:pPr>
            <a:r>
              <a:rPr lang="de-DE" sz="3600" b="1" dirty="0"/>
              <a:t>der </a:t>
            </a:r>
          </a:p>
          <a:p>
            <a:pPr algn="ctr">
              <a:buNone/>
            </a:pPr>
            <a:endParaRPr lang="de-DE" sz="5400" b="1" dirty="0"/>
          </a:p>
          <a:p>
            <a:pPr algn="ctr">
              <a:buNone/>
            </a:pPr>
            <a:endParaRPr lang="de-DE" sz="1300" dirty="0"/>
          </a:p>
          <a:p>
            <a:pPr algn="ctr">
              <a:buNone/>
            </a:pPr>
            <a:endParaRPr lang="de-DE" sz="1300" dirty="0"/>
          </a:p>
          <a:p>
            <a:pPr algn="ctr">
              <a:buNone/>
            </a:pPr>
            <a:r>
              <a:rPr lang="de-DE" sz="1300" dirty="0"/>
              <a:t>Susanne Schirmer</a:t>
            </a:r>
          </a:p>
          <a:p>
            <a:pPr algn="ctr">
              <a:buNone/>
            </a:pPr>
            <a:endParaRPr lang="de-DE" sz="1300" dirty="0"/>
          </a:p>
          <a:p>
            <a:pPr algn="ctr">
              <a:buNone/>
            </a:pPr>
            <a:r>
              <a:rPr lang="de-DE" sz="1300" dirty="0"/>
              <a:t>Susanne Schirmer</a:t>
            </a:r>
          </a:p>
          <a:p>
            <a:pPr algn="ctr">
              <a:buNone/>
            </a:pPr>
            <a:r>
              <a:rPr lang="de-DE" sz="1300" dirty="0"/>
              <a:t>Geschäftsführende Schulleiterin</a:t>
            </a:r>
          </a:p>
          <a:p>
            <a:pPr algn="ctr">
              <a:buNone/>
            </a:pPr>
            <a:r>
              <a:rPr lang="de-DE" sz="1300" dirty="0"/>
              <a:t>der</a:t>
            </a:r>
          </a:p>
          <a:p>
            <a:pPr algn="ctr">
              <a:buNone/>
            </a:pPr>
            <a:r>
              <a:rPr lang="de-DE" sz="1300" dirty="0" err="1"/>
              <a:t>Haigerlocher</a:t>
            </a:r>
            <a:r>
              <a:rPr lang="de-DE" sz="1300" dirty="0"/>
              <a:t> Schulen</a:t>
            </a:r>
          </a:p>
          <a:p>
            <a:pPr algn="ctr">
              <a:buNone/>
            </a:pPr>
            <a:endParaRPr lang="de-DE" sz="1600" dirty="0"/>
          </a:p>
          <a:p>
            <a:pPr algn="ctr">
              <a:buNone/>
            </a:pPr>
            <a:endParaRPr lang="de-DE" sz="1600" dirty="0"/>
          </a:p>
        </p:txBody>
      </p:sp>
      <p:pic>
        <p:nvPicPr>
          <p:cNvPr id="5" name="Grafik 4">
            <a:extLst>
              <a:ext uri="{FF2B5EF4-FFF2-40B4-BE49-F238E27FC236}">
                <a16:creationId xmlns:a16="http://schemas.microsoft.com/office/drawing/2014/main" id="{0C536541-59F2-49A8-8469-6CACE9E5B4D5}"/>
              </a:ext>
            </a:extLst>
          </p:cNvPr>
          <p:cNvPicPr>
            <a:picLocks noChangeAspect="1"/>
          </p:cNvPicPr>
          <p:nvPr/>
        </p:nvPicPr>
        <p:blipFill>
          <a:blip r:embed="rId2"/>
          <a:stretch>
            <a:fillRect/>
          </a:stretch>
        </p:blipFill>
        <p:spPr>
          <a:xfrm>
            <a:off x="3277255" y="2492896"/>
            <a:ext cx="2530259" cy="18065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492034" y="279864"/>
            <a:ext cx="8229600" cy="6029456"/>
          </a:xfrm>
        </p:spPr>
        <p:txBody>
          <a:bodyPr>
            <a:normAutofit/>
          </a:bodyPr>
          <a:lstStyle/>
          <a:p>
            <a:pPr marL="0" indent="0">
              <a:buNone/>
            </a:pPr>
            <a:endParaRPr lang="de-DE" dirty="0"/>
          </a:p>
          <a:p>
            <a:r>
              <a:rPr lang="de-DE" sz="2000" dirty="0"/>
              <a:t>In diesem Gespräch wird auch über schulische Angebote aufgeklärt und die Auswirkungen der Entscheidung der Eltern werden dargelegt. Die Einschätzung, welche Entscheidung dem Lernstand und Entwicklungspotential des Kindes am meisten entspricht, obliegt danach den Erziehungsberechtigten.</a:t>
            </a:r>
          </a:p>
          <a:p>
            <a:r>
              <a:rPr lang="de-DE" sz="2000" dirty="0"/>
              <a:t>Sie treffen für ihr Kind die Entscheidung über die auf der Grundschule aufbauende Schulart. Es wird aber ein Konsens  mit den Erziehungsberechtigten angestrebt.</a:t>
            </a:r>
          </a:p>
          <a:p>
            <a:r>
              <a:rPr lang="de-DE" sz="2000" dirty="0"/>
              <a:t>Dieses Beratungsgespräch wird auf einem Formblatt dokumentiert und von den Erziehungsberechtigten, der Klassenlehrerin und der Schulleitung unterschrieben</a:t>
            </a:r>
          </a:p>
          <a:p>
            <a:endParaRPr lang="de-DE" dirty="0"/>
          </a:p>
          <a:p>
            <a:endParaRPr lang="de-DE" dirty="0"/>
          </a:p>
        </p:txBody>
      </p:sp>
    </p:spTree>
    <p:extLst>
      <p:ext uri="{BB962C8B-B14F-4D97-AF65-F5344CB8AC3E}">
        <p14:creationId xmlns:p14="http://schemas.microsoft.com/office/powerpoint/2010/main" val="370764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457200" y="829107"/>
            <a:ext cx="8229600" cy="4525963"/>
          </a:xfrm>
        </p:spPr>
        <p:txBody>
          <a:bodyPr>
            <a:noAutofit/>
          </a:bodyPr>
          <a:lstStyle/>
          <a:p>
            <a:pPr marL="0" indent="0">
              <a:spcBef>
                <a:spcPts val="0"/>
              </a:spcBef>
              <a:buNone/>
            </a:pPr>
            <a:r>
              <a:rPr lang="de-DE" sz="2400" dirty="0"/>
              <a:t>Bis spätestens </a:t>
            </a:r>
            <a:r>
              <a:rPr lang="de-DE" sz="2400" b="1" dirty="0"/>
              <a:t>Mittwoch, 08.Februar 2023</a:t>
            </a:r>
          </a:p>
          <a:p>
            <a:pPr marL="0" indent="0">
              <a:spcBef>
                <a:spcPts val="0"/>
              </a:spcBef>
              <a:buNone/>
            </a:pPr>
            <a:r>
              <a:rPr lang="de-DE" sz="2400" dirty="0"/>
              <a:t>muss die Klassenkonferenz über die 	Grundschulempfehlung entschieden haben . </a:t>
            </a:r>
          </a:p>
          <a:p>
            <a:pPr marL="0" indent="0">
              <a:spcBef>
                <a:spcPts val="0"/>
              </a:spcBef>
              <a:buNone/>
            </a:pPr>
            <a:r>
              <a:rPr lang="de-DE" sz="2400" dirty="0"/>
              <a:t>Bis zu diesem Termin muss die Grundschulempfehlung gemeinsam mit der Halbjahresinformation der Klasse 4 auch an die Eltern ausgegeben werden. </a:t>
            </a:r>
          </a:p>
        </p:txBody>
      </p:sp>
    </p:spTree>
    <p:extLst>
      <p:ext uri="{BB962C8B-B14F-4D97-AF65-F5344CB8AC3E}">
        <p14:creationId xmlns:p14="http://schemas.microsoft.com/office/powerpoint/2010/main" val="165246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sz="2400" dirty="0"/>
              <a:t>Die Empfehlung kann ausgesprochen werden für</a:t>
            </a:r>
          </a:p>
          <a:p>
            <a:r>
              <a:rPr lang="de-DE" sz="2400" b="1" dirty="0"/>
              <a:t>Werkrealschule/ Hauptschule </a:t>
            </a:r>
            <a:r>
              <a:rPr lang="de-DE" sz="2400" dirty="0"/>
              <a:t>oder </a:t>
            </a:r>
            <a:r>
              <a:rPr lang="de-DE" sz="2400" b="1" dirty="0"/>
              <a:t>Gemeinschaftsschule</a:t>
            </a:r>
          </a:p>
          <a:p>
            <a:r>
              <a:rPr lang="de-DE" sz="2400" b="1" dirty="0"/>
              <a:t>Realschule, Werkrealschule/ Hauptschule </a:t>
            </a:r>
            <a:r>
              <a:rPr lang="de-DE" sz="2400" dirty="0"/>
              <a:t>oder </a:t>
            </a:r>
            <a:r>
              <a:rPr lang="de-DE" sz="2400" b="1" dirty="0"/>
              <a:t>Gemeinschaftsschule</a:t>
            </a:r>
          </a:p>
          <a:p>
            <a:r>
              <a:rPr lang="de-DE" sz="2400" b="1" dirty="0"/>
              <a:t>Gymnasium, Realschule, Werkrealschule/ Hauptschule </a:t>
            </a:r>
            <a:r>
              <a:rPr lang="de-DE" sz="2400" dirty="0"/>
              <a:t>oder </a:t>
            </a:r>
            <a:r>
              <a:rPr lang="de-DE" sz="2400" b="1" dirty="0"/>
              <a:t>Gemeinschaftsschule</a:t>
            </a:r>
          </a:p>
          <a:p>
            <a:endParaRPr lang="de-DE" dirty="0"/>
          </a:p>
        </p:txBody>
      </p:sp>
    </p:spTree>
    <p:extLst>
      <p:ext uri="{BB962C8B-B14F-4D97-AF65-F5344CB8AC3E}">
        <p14:creationId xmlns:p14="http://schemas.microsoft.com/office/powerpoint/2010/main" val="3253816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0" indent="0">
              <a:buNone/>
            </a:pPr>
            <a:endParaRPr lang="de-DE" sz="2800" dirty="0"/>
          </a:p>
          <a:p>
            <a:r>
              <a:rPr lang="de-DE" sz="2400" dirty="0"/>
              <a:t>Anmeldetermine an den weiterführenden Schulen</a:t>
            </a:r>
          </a:p>
          <a:p>
            <a:pPr marL="0" indent="0">
              <a:buNone/>
            </a:pPr>
            <a:r>
              <a:rPr lang="de-DE" sz="2400" dirty="0"/>
              <a:t>	</a:t>
            </a:r>
            <a:r>
              <a:rPr lang="de-DE" sz="2400" b="1" dirty="0"/>
              <a:t>Mittwoch, 08. März 2023</a:t>
            </a:r>
          </a:p>
          <a:p>
            <a:pPr marL="0" indent="0">
              <a:buNone/>
            </a:pPr>
            <a:r>
              <a:rPr lang="de-DE" sz="2400" b="1" dirty="0"/>
              <a:t>	Donnerstag, 09. März 2023</a:t>
            </a:r>
          </a:p>
          <a:p>
            <a:pPr marL="0" indent="0">
              <a:buNone/>
            </a:pPr>
            <a:endParaRPr lang="de-DE" sz="2400" b="1" dirty="0"/>
          </a:p>
          <a:p>
            <a:pPr marL="0" indent="0">
              <a:buNone/>
            </a:pPr>
            <a:r>
              <a:rPr lang="de-DE" sz="2400" dirty="0"/>
              <a:t>     Die Zeiten werden in der lokalen Presse bekanntgegeben.</a:t>
            </a:r>
          </a:p>
          <a:p>
            <a:endParaRPr lang="de-DE" dirty="0"/>
          </a:p>
        </p:txBody>
      </p:sp>
    </p:spTree>
    <p:extLst>
      <p:ext uri="{BB962C8B-B14F-4D97-AF65-F5344CB8AC3E}">
        <p14:creationId xmlns:p14="http://schemas.microsoft.com/office/powerpoint/2010/main" val="131794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br>
              <a:rPr lang="de-DE" dirty="0">
                <a:solidFill>
                  <a:srgbClr val="FFC000"/>
                </a:solidFill>
              </a:rPr>
            </a:br>
            <a:r>
              <a:rPr lang="de-DE" sz="3100" b="1" dirty="0">
                <a:solidFill>
                  <a:srgbClr val="00B050"/>
                </a:solidFill>
              </a:rPr>
              <a:t>Die 5 Formblätter der Grundschulempfehlung </a:t>
            </a:r>
            <a:br>
              <a:rPr lang="de-DE" sz="2200" dirty="0">
                <a:solidFill>
                  <a:srgbClr val="FFC000"/>
                </a:solidFill>
              </a:rPr>
            </a:br>
            <a:endParaRPr lang="de-DE" sz="2200" dirty="0">
              <a:solidFill>
                <a:srgbClr val="FFC000"/>
              </a:solidFill>
            </a:endParaRPr>
          </a:p>
        </p:txBody>
      </p:sp>
      <p:sp>
        <p:nvSpPr>
          <p:cNvPr id="3" name="Inhaltsplatzhalter 2"/>
          <p:cNvSpPr>
            <a:spLocks noGrp="1"/>
          </p:cNvSpPr>
          <p:nvPr>
            <p:ph idx="1"/>
          </p:nvPr>
        </p:nvSpPr>
        <p:spPr/>
        <p:txBody>
          <a:bodyPr>
            <a:normAutofit fontScale="92500" lnSpcReduction="10000"/>
          </a:bodyPr>
          <a:lstStyle/>
          <a:p>
            <a:pPr marL="0" indent="0">
              <a:buNone/>
            </a:pPr>
            <a:r>
              <a:rPr lang="de-DE" sz="2600" b="1" dirty="0"/>
              <a:t>Blatt 1</a:t>
            </a:r>
          </a:p>
          <a:p>
            <a:r>
              <a:rPr lang="de-DE" sz="2600" dirty="0"/>
              <a:t>Empfehlung der Klassenkonferenz  </a:t>
            </a:r>
          </a:p>
          <a:p>
            <a:r>
              <a:rPr lang="de-DE" sz="2600" dirty="0"/>
              <a:t>Die Schulart, die die Klassenkonferenz für Ihr Kind empfiehlt ist mit einem Kreuz gekennzeichnet und die Anmeldetermine sind darauf eingetragen.</a:t>
            </a:r>
          </a:p>
          <a:p>
            <a:r>
              <a:rPr lang="de-DE" sz="2600" dirty="0"/>
              <a:t>Ebenso beinhaltet das Formblatt Hinweise zur Anmeldung und ist für die Unterlagen der Erziehungsberechtigten bestimmt.</a:t>
            </a:r>
          </a:p>
          <a:p>
            <a:pPr>
              <a:buNone/>
            </a:pPr>
            <a:r>
              <a:rPr lang="de-DE" sz="2600" b="1" dirty="0"/>
              <a:t>Blatt 2 </a:t>
            </a:r>
          </a:p>
          <a:p>
            <a:r>
              <a:rPr lang="de-DE" sz="2600" dirty="0"/>
              <a:t>Formblatt für den Wunsch nach dem besonderen Beratungsverfahren, das bei der Grundschule bei Bedarf abgegeben werden muss.</a:t>
            </a:r>
          </a:p>
          <a:p>
            <a:pPr>
              <a:buNone/>
            </a:pPr>
            <a:endParaRPr lang="de-DE" sz="2800" dirty="0"/>
          </a:p>
          <a:p>
            <a:endParaRPr lang="de-DE" sz="2800" dirty="0"/>
          </a:p>
          <a:p>
            <a:pPr marL="0" indent="0">
              <a:buNone/>
            </a:pPr>
            <a:endParaRPr lang="de-DE" dirty="0"/>
          </a:p>
        </p:txBody>
      </p:sp>
    </p:spTree>
    <p:extLst>
      <p:ext uri="{BB962C8B-B14F-4D97-AF65-F5344CB8AC3E}">
        <p14:creationId xmlns:p14="http://schemas.microsoft.com/office/powerpoint/2010/main" val="3740613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dirty="0"/>
              <a:t> </a:t>
            </a:r>
          </a:p>
        </p:txBody>
      </p:sp>
      <p:sp>
        <p:nvSpPr>
          <p:cNvPr id="3" name="Inhaltsplatzhalter 2"/>
          <p:cNvSpPr>
            <a:spLocks noGrp="1"/>
          </p:cNvSpPr>
          <p:nvPr>
            <p:ph idx="1"/>
          </p:nvPr>
        </p:nvSpPr>
        <p:spPr>
          <a:xfrm>
            <a:off x="441730" y="404664"/>
            <a:ext cx="8229600" cy="4525963"/>
          </a:xfrm>
        </p:spPr>
        <p:txBody>
          <a:bodyPr>
            <a:normAutofit/>
          </a:bodyPr>
          <a:lstStyle/>
          <a:p>
            <a:pPr marL="0" indent="0">
              <a:buNone/>
            </a:pPr>
            <a:r>
              <a:rPr lang="de-DE" sz="2400" b="1" dirty="0"/>
              <a:t>Blatt 3</a:t>
            </a:r>
          </a:p>
          <a:p>
            <a:r>
              <a:rPr lang="de-DE" sz="2400" dirty="0"/>
              <a:t>Diese Formblatt entspricht Blatt 1 und muss bei der Anmeldung an der weiterführenden Schule vorgelegt werden, d.h. die Schulleitungen der weiterführenden Schulen erfahren durch dieses Formblatt, welche Schulart von der Grundschule empfohlen wurde.</a:t>
            </a:r>
          </a:p>
          <a:p>
            <a:endParaRPr lang="de-DE" sz="2800" dirty="0"/>
          </a:p>
          <a:p>
            <a:pPr marL="0" indent="0">
              <a:buNone/>
            </a:pPr>
            <a:r>
              <a:rPr lang="de-DE" sz="1600" dirty="0"/>
              <a:t>Ziele dieser Regelung sind:</a:t>
            </a:r>
          </a:p>
          <a:p>
            <a:pPr>
              <a:buFont typeface="Wingdings" panose="05000000000000000000" pitchFamily="2" charset="2"/>
              <a:buChar char="v"/>
            </a:pPr>
            <a:r>
              <a:rPr lang="de-DE" sz="1600" dirty="0"/>
              <a:t>mehr Transparenz für die aufnehmende Schule </a:t>
            </a:r>
          </a:p>
          <a:p>
            <a:pPr>
              <a:buFont typeface="Wingdings" panose="05000000000000000000" pitchFamily="2" charset="2"/>
              <a:buChar char="v"/>
            </a:pPr>
            <a:r>
              <a:rPr lang="de-DE" sz="1600" dirty="0"/>
              <a:t>einen besseren Übergang für die Schülerinnen und Schüler zu gewährleisten </a:t>
            </a:r>
          </a:p>
          <a:p>
            <a:pPr>
              <a:buFont typeface="Wingdings" panose="05000000000000000000" pitchFamily="2" charset="2"/>
              <a:buChar char="v"/>
            </a:pPr>
            <a:r>
              <a:rPr lang="de-DE" sz="1600" dirty="0"/>
              <a:t>eine passgenaue Förderung zu ermöglichen</a:t>
            </a:r>
          </a:p>
          <a:p>
            <a:pPr>
              <a:buFont typeface="Wingdings" panose="05000000000000000000" pitchFamily="2" charset="2"/>
              <a:buChar char="v"/>
            </a:pPr>
            <a:r>
              <a:rPr lang="de-DE" sz="1600" dirty="0"/>
              <a:t>zusätzliche Beratungsmöglichkeit für die Eltern zu schaffen</a:t>
            </a:r>
          </a:p>
        </p:txBody>
      </p:sp>
    </p:spTree>
    <p:extLst>
      <p:ext uri="{BB962C8B-B14F-4D97-AF65-F5344CB8AC3E}">
        <p14:creationId xmlns:p14="http://schemas.microsoft.com/office/powerpoint/2010/main" val="2627672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5447" y="260648"/>
            <a:ext cx="8229600" cy="1143000"/>
          </a:xfrm>
        </p:spPr>
        <p:txBody>
          <a:bodyPr>
            <a:normAutofit/>
          </a:bodyPr>
          <a:lstStyle/>
          <a:p>
            <a:pPr algn="l"/>
            <a:endParaRPr lang="de-DE" sz="3200" dirty="0"/>
          </a:p>
        </p:txBody>
      </p:sp>
      <p:sp>
        <p:nvSpPr>
          <p:cNvPr id="3" name="Inhaltsplatzhalter 2"/>
          <p:cNvSpPr>
            <a:spLocks noGrp="1"/>
          </p:cNvSpPr>
          <p:nvPr>
            <p:ph idx="1"/>
          </p:nvPr>
        </p:nvSpPr>
        <p:spPr>
          <a:xfrm>
            <a:off x="475447" y="271663"/>
            <a:ext cx="8229600" cy="4525963"/>
          </a:xfrm>
        </p:spPr>
        <p:txBody>
          <a:bodyPr>
            <a:normAutofit/>
          </a:bodyPr>
          <a:lstStyle/>
          <a:p>
            <a:pPr marL="0" indent="0">
              <a:buNone/>
            </a:pPr>
            <a:r>
              <a:rPr lang="de-DE" sz="2400" b="1" dirty="0"/>
              <a:t>Blatt 4</a:t>
            </a:r>
          </a:p>
          <a:p>
            <a:r>
              <a:rPr lang="de-DE" sz="2400" dirty="0"/>
              <a:t>Bestätigung der Grundschule, dass Ihr Kind im </a:t>
            </a:r>
            <a:r>
              <a:rPr lang="de-DE" sz="2400"/>
              <a:t>Schuljahr 2022/ 2023 </a:t>
            </a:r>
            <a:r>
              <a:rPr lang="de-DE" sz="2400" dirty="0"/>
              <a:t>die Klasse 4 besucht hat.</a:t>
            </a:r>
          </a:p>
          <a:p>
            <a:r>
              <a:rPr lang="de-DE" sz="2400" dirty="0"/>
              <a:t>Rückmeldung der aufnehmenden weiterführenden Schule an die Grundschule</a:t>
            </a:r>
          </a:p>
          <a:p>
            <a:r>
              <a:rPr lang="de-DE" sz="2400" dirty="0"/>
              <a:t>Es muss bei der Anmeldung an der weiterführenden Schule vorgelegt werden.</a:t>
            </a:r>
          </a:p>
        </p:txBody>
      </p:sp>
    </p:spTree>
    <p:extLst>
      <p:ext uri="{BB962C8B-B14F-4D97-AF65-F5344CB8AC3E}">
        <p14:creationId xmlns:p14="http://schemas.microsoft.com/office/powerpoint/2010/main" val="771705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endParaRPr lang="de-DE" sz="3200" dirty="0"/>
          </a:p>
        </p:txBody>
      </p:sp>
      <p:sp>
        <p:nvSpPr>
          <p:cNvPr id="3" name="Inhaltsplatzhalter 2"/>
          <p:cNvSpPr>
            <a:spLocks noGrp="1"/>
          </p:cNvSpPr>
          <p:nvPr>
            <p:ph idx="1"/>
          </p:nvPr>
        </p:nvSpPr>
        <p:spPr>
          <a:xfrm>
            <a:off x="457200" y="275192"/>
            <a:ext cx="8229600" cy="4525963"/>
          </a:xfrm>
        </p:spPr>
        <p:txBody>
          <a:bodyPr>
            <a:normAutofit/>
          </a:bodyPr>
          <a:lstStyle/>
          <a:p>
            <a:pPr marL="0" indent="0">
              <a:buNone/>
            </a:pPr>
            <a:r>
              <a:rPr lang="de-DE" sz="2400" b="1" dirty="0"/>
              <a:t>Blatt 5</a:t>
            </a:r>
          </a:p>
          <a:p>
            <a:r>
              <a:rPr lang="de-DE" sz="2400" dirty="0"/>
              <a:t>Dieses Formblatt ist die Mehrfertigung der Grundschulempfehlung und verbleibt bei der abgebenden Grundschule in der Schülerakte.</a:t>
            </a:r>
          </a:p>
          <a:p>
            <a:pPr marL="0" indent="0">
              <a:buNone/>
            </a:pPr>
            <a:endParaRPr lang="de-DE" sz="2400" dirty="0"/>
          </a:p>
          <a:p>
            <a:endParaRPr lang="de-DE" dirty="0"/>
          </a:p>
        </p:txBody>
      </p:sp>
    </p:spTree>
    <p:extLst>
      <p:ext uri="{BB962C8B-B14F-4D97-AF65-F5344CB8AC3E}">
        <p14:creationId xmlns:p14="http://schemas.microsoft.com/office/powerpoint/2010/main" val="827627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800" b="1" dirty="0">
                <a:solidFill>
                  <a:srgbClr val="00B050"/>
                </a:solidFill>
              </a:rPr>
              <a:t>Das besondere Beratungsverfahren</a:t>
            </a:r>
          </a:p>
        </p:txBody>
      </p:sp>
      <p:sp>
        <p:nvSpPr>
          <p:cNvPr id="3" name="Inhaltsplatzhalter 2"/>
          <p:cNvSpPr>
            <a:spLocks noGrp="1"/>
          </p:cNvSpPr>
          <p:nvPr>
            <p:ph idx="1"/>
          </p:nvPr>
        </p:nvSpPr>
        <p:spPr/>
        <p:txBody>
          <a:bodyPr>
            <a:normAutofit/>
          </a:bodyPr>
          <a:lstStyle/>
          <a:p>
            <a:pPr marL="0" indent="0">
              <a:spcBef>
                <a:spcPts val="0"/>
              </a:spcBef>
              <a:buNone/>
            </a:pPr>
            <a:r>
              <a:rPr lang="de-DE" sz="2600" dirty="0"/>
              <a:t>Möchten Sie darüber hinaus noch weitere Informationen bei der Entscheidung über die  Schullaufbahn Ihres Kindes berücksichtigen, können Sie das besondere Beratungsverfahren in Anspruch nehmen. Dabei werden Sie von einer speziell ausgebildeten Lehrkraft, der Beratungslehrerin, beraten, die nicht an der Schule Ihres Kindes tätig ist.</a:t>
            </a:r>
          </a:p>
          <a:p>
            <a:pPr marL="0" indent="0">
              <a:lnSpc>
                <a:spcPct val="110000"/>
              </a:lnSpc>
              <a:spcBef>
                <a:spcPts val="0"/>
              </a:spcBef>
              <a:buNone/>
            </a:pPr>
            <a:r>
              <a:rPr lang="de-DE" sz="2600" dirty="0"/>
              <a:t>Sigrun Singer-Wiest ist die Beratungslehrerin für das besondere Beratungsverfahren </a:t>
            </a:r>
          </a:p>
          <a:p>
            <a:pPr marL="0" indent="0">
              <a:lnSpc>
                <a:spcPct val="110000"/>
              </a:lnSpc>
              <a:spcBef>
                <a:spcPts val="0"/>
              </a:spcBef>
              <a:buNone/>
            </a:pPr>
            <a:r>
              <a:rPr lang="de-DE" sz="2600" dirty="0"/>
              <a:t>an den </a:t>
            </a:r>
            <a:r>
              <a:rPr lang="de-DE" sz="2600" dirty="0" err="1"/>
              <a:t>Haigerlocher</a:t>
            </a:r>
            <a:r>
              <a:rPr lang="de-DE" sz="2600" dirty="0"/>
              <a:t> Schulen.  </a:t>
            </a:r>
          </a:p>
          <a:p>
            <a:pPr marL="0" indent="0">
              <a:buNone/>
            </a:pPr>
            <a:endParaRPr lang="de-DE" sz="2800" dirty="0"/>
          </a:p>
          <a:p>
            <a:pPr marL="0" indent="0">
              <a:buNone/>
            </a:pPr>
            <a:endParaRPr lang="de-DE" sz="2800" dirty="0"/>
          </a:p>
        </p:txBody>
      </p:sp>
    </p:spTree>
    <p:extLst>
      <p:ext uri="{BB962C8B-B14F-4D97-AF65-F5344CB8AC3E}">
        <p14:creationId xmlns:p14="http://schemas.microsoft.com/office/powerpoint/2010/main" val="4182861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a:spcBef>
                <a:spcPts val="0"/>
              </a:spcBef>
            </a:pPr>
            <a:r>
              <a:rPr lang="de-DE" sz="2600" dirty="0"/>
              <a:t>Spätestens </a:t>
            </a:r>
            <a:r>
              <a:rPr lang="de-DE" sz="2600" b="1" dirty="0"/>
              <a:t>4 Schultage </a:t>
            </a:r>
            <a:r>
              <a:rPr lang="de-DE" sz="2600" dirty="0"/>
              <a:t>nach Ausgabe der Grundschulempfehlung müssen Sie der abgebenden Grundschule auf dem Blatt 3 mitteilen, dass Sie das besondere Beratungsverfahren wünschen.</a:t>
            </a:r>
          </a:p>
          <a:p>
            <a:pPr>
              <a:spcBef>
                <a:spcPts val="0"/>
              </a:spcBef>
            </a:pPr>
            <a:r>
              <a:rPr lang="de-DE" sz="2600" dirty="0"/>
              <a:t>Das besondere Beratungsverfahren muss bis </a:t>
            </a:r>
            <a:r>
              <a:rPr lang="de-DE" sz="2600" b="1" dirty="0"/>
              <a:t>Mittwoch, 29. März 2023 abgeschlossen </a:t>
            </a:r>
            <a:r>
              <a:rPr lang="de-DE" sz="2600" dirty="0"/>
              <a:t>sein, so dass Sie Ihr Kind bis Samstag, </a:t>
            </a:r>
            <a:r>
              <a:rPr lang="de-DE" sz="2600" b="1" dirty="0"/>
              <a:t>1. April 2023 </a:t>
            </a:r>
            <a:r>
              <a:rPr lang="de-DE" sz="2600" dirty="0"/>
              <a:t>an einer weiterführenden Schule </a:t>
            </a:r>
            <a:r>
              <a:rPr lang="de-DE" sz="2600" b="1" dirty="0"/>
              <a:t>anmelden</a:t>
            </a:r>
            <a:r>
              <a:rPr lang="de-DE" sz="2600" dirty="0"/>
              <a:t> können</a:t>
            </a:r>
            <a:r>
              <a:rPr lang="de-DE"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F21F57-69B5-4152-8D8C-56FC18B46418}"/>
              </a:ext>
            </a:extLst>
          </p:cNvPr>
          <p:cNvSpPr>
            <a:spLocks noGrp="1"/>
          </p:cNvSpPr>
          <p:nvPr>
            <p:ph type="title"/>
          </p:nvPr>
        </p:nvSpPr>
        <p:spPr/>
        <p:txBody>
          <a:bodyPr>
            <a:normAutofit fontScale="90000"/>
          </a:bodyPr>
          <a:lstStyle/>
          <a:p>
            <a:pPr marL="457200" indent="-457200" algn="l">
              <a:buFont typeface="Arial" panose="020B0604020202020204" pitchFamily="34" charset="0"/>
              <a:buChar char="•"/>
            </a:pPr>
            <a:br>
              <a:rPr lang="de-DE" sz="2800" dirty="0"/>
            </a:br>
            <a:br>
              <a:rPr lang="de-DE" sz="2800" dirty="0"/>
            </a:br>
            <a:br>
              <a:rPr lang="de-DE" sz="2800" dirty="0"/>
            </a:br>
            <a:br>
              <a:rPr lang="de-DE" sz="2800" dirty="0"/>
            </a:br>
            <a:br>
              <a:rPr lang="de-DE" sz="2800" dirty="0"/>
            </a:br>
            <a:br>
              <a:rPr lang="de-DE" sz="2800" dirty="0"/>
            </a:br>
            <a:br>
              <a:rPr lang="de-DE" sz="2800" dirty="0"/>
            </a:br>
            <a:br>
              <a:rPr lang="de-DE" sz="2800" dirty="0"/>
            </a:br>
            <a:br>
              <a:rPr lang="de-DE" sz="2800" dirty="0"/>
            </a:br>
            <a:r>
              <a:rPr lang="de-DE" sz="3600" b="1" dirty="0"/>
              <a:t>Die Grundschulempfehlung im Schuljahr  			    2022/2023</a:t>
            </a:r>
            <a:br>
              <a:rPr lang="de-DE" sz="3600" dirty="0"/>
            </a:br>
            <a:br>
              <a:rPr lang="de-DE" sz="2800" dirty="0"/>
            </a:br>
            <a:r>
              <a:rPr lang="de-DE" sz="2800" dirty="0"/>
              <a:t>Diese Präsentation enthält </a:t>
            </a:r>
            <a:br>
              <a:rPr lang="de-DE" sz="2800" dirty="0"/>
            </a:br>
            <a:br>
              <a:rPr lang="de-DE" sz="2800" dirty="0"/>
            </a:br>
            <a:r>
              <a:rPr lang="de-DE" sz="2800" dirty="0"/>
              <a:t>- 	Aussagen zum Beratungsverfahren, das der 		Grundschulempfehlung vorausgeht</a:t>
            </a:r>
            <a:br>
              <a:rPr lang="de-DE" sz="2800" dirty="0"/>
            </a:br>
            <a:r>
              <a:rPr lang="de-DE" sz="2800" dirty="0"/>
              <a:t>   </a:t>
            </a:r>
            <a:br>
              <a:rPr lang="de-DE" sz="2800" dirty="0"/>
            </a:br>
            <a:r>
              <a:rPr lang="de-DE" sz="2800" dirty="0"/>
              <a:t>-	Aussagen zu den Formalitäten der 	Grundschulempfehlung  </a:t>
            </a:r>
          </a:p>
        </p:txBody>
      </p:sp>
    </p:spTree>
    <p:extLst>
      <p:ext uri="{BB962C8B-B14F-4D97-AF65-F5344CB8AC3E}">
        <p14:creationId xmlns:p14="http://schemas.microsoft.com/office/powerpoint/2010/main" val="404878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C18755B-F8E6-41BA-AC3A-E07AED4F1C18}"/>
              </a:ext>
            </a:extLst>
          </p:cNvPr>
          <p:cNvSpPr/>
          <p:nvPr/>
        </p:nvSpPr>
        <p:spPr>
          <a:xfrm>
            <a:off x="971600" y="332656"/>
            <a:ext cx="6912768" cy="10125849"/>
          </a:xfrm>
          <a:prstGeom prst="rect">
            <a:avLst/>
          </a:prstGeom>
        </p:spPr>
        <p:txBody>
          <a:bodyPr wrap="square">
            <a:spAutoFit/>
          </a:bodyPr>
          <a:lstStyle/>
          <a:p>
            <a:r>
              <a:rPr lang="de-DE" sz="2800" b="1" dirty="0">
                <a:solidFill>
                  <a:srgbClr val="FF0000"/>
                </a:solidFill>
              </a:rPr>
              <a:t>Weiter Informationen</a:t>
            </a:r>
          </a:p>
          <a:p>
            <a:endParaRPr lang="de-DE" sz="2800" b="1" dirty="0">
              <a:solidFill>
                <a:srgbClr val="FF0000"/>
              </a:solidFill>
            </a:endParaRPr>
          </a:p>
          <a:p>
            <a:pPr marL="457200" indent="-457200">
              <a:buFont typeface="Arial" panose="020B0604020202020204" pitchFamily="34" charset="0"/>
              <a:buChar char="•"/>
            </a:pPr>
            <a:r>
              <a:rPr lang="de-DE" sz="2200" dirty="0"/>
              <a:t>Für die </a:t>
            </a:r>
            <a:r>
              <a:rPr lang="de-DE" sz="2200" b="1" dirty="0"/>
              <a:t>Aufnahme in einem bilingualen Zug </a:t>
            </a:r>
            <a:r>
              <a:rPr lang="de-DE" sz="2200" dirty="0"/>
              <a:t>können die Noten in Mathematik und Deutsch von der aufnehmenden Schule erfragt werden bzw. Zeugniskopien der Halbjahresinformation und des Versetzungszeugnisses Klasse 3 können eingefordert werden. Dabei wird besonderer Wert auf die Aussagen über das Arbeitsverhalten des Kindes gelegt. </a:t>
            </a:r>
          </a:p>
          <a:p>
            <a:pPr marL="457200" indent="-457200">
              <a:buFont typeface="Arial" panose="020B0604020202020204" pitchFamily="34" charset="0"/>
              <a:buChar char="•"/>
            </a:pPr>
            <a:endParaRPr lang="de-DE" sz="2200" dirty="0"/>
          </a:p>
          <a:p>
            <a:pPr marL="457200" indent="-457200">
              <a:buFont typeface="Arial" panose="020B0604020202020204" pitchFamily="34" charset="0"/>
              <a:buChar char="•"/>
            </a:pPr>
            <a:r>
              <a:rPr kumimoji="0" lang="de-DE" sz="2200" b="0" i="0" u="none" strike="noStrike" kern="1200" cap="none" spc="0" normalizeH="0" baseline="0" noProof="0" dirty="0">
                <a:ln>
                  <a:noFill/>
                </a:ln>
                <a:solidFill>
                  <a:prstClr val="black"/>
                </a:solidFill>
                <a:effectLst/>
                <a:uLnTx/>
                <a:uFillTx/>
                <a:latin typeface="Calibri"/>
                <a:ea typeface="+mn-ea"/>
                <a:cs typeface="+mn-cs"/>
              </a:rPr>
              <a:t>Falls bei einzelnen Schülerinnen und Schülern mit </a:t>
            </a:r>
            <a:r>
              <a:rPr kumimoji="0" lang="de-DE" sz="2200" b="1" i="0" u="none" strike="noStrike" kern="1200" cap="none" spc="0" normalizeH="0" baseline="0" noProof="0" dirty="0">
                <a:ln>
                  <a:noFill/>
                </a:ln>
                <a:solidFill>
                  <a:prstClr val="black"/>
                </a:solidFill>
                <a:effectLst/>
                <a:uLnTx/>
                <a:uFillTx/>
                <a:latin typeface="Calibri"/>
                <a:ea typeface="+mn-ea"/>
                <a:cs typeface="+mn-cs"/>
              </a:rPr>
              <a:t>besonderen Schwierigkeiten beim Erlernen des Lesens und Rechtschreibens sowie in Mathematik </a:t>
            </a:r>
            <a:r>
              <a:rPr kumimoji="0" lang="de-DE" sz="2200" b="0" i="0" u="none" strike="noStrike" kern="1200" cap="none" spc="0" normalizeH="0" baseline="0" noProof="0" dirty="0">
                <a:ln>
                  <a:noFill/>
                </a:ln>
                <a:solidFill>
                  <a:prstClr val="black"/>
                </a:solidFill>
                <a:effectLst/>
                <a:uLnTx/>
                <a:uFillTx/>
                <a:latin typeface="Calibri"/>
                <a:ea typeface="+mn-ea"/>
                <a:cs typeface="+mn-cs"/>
              </a:rPr>
              <a:t>die besonderen Fördermaßnahmen in Klasse 5 fortgesetzt werden sollen, teilt die Schulleiterin oder der Schulleiter der Grundschule mit Einverständnis der Erziehungsberechtigten dies der aufnehmenden Schule formlos auf einem gesonderten Blatt mit.</a:t>
            </a:r>
            <a:endParaRPr lang="de-DE" sz="2200" dirty="0"/>
          </a:p>
          <a:p>
            <a:pPr marL="457200" indent="-457200">
              <a:buFont typeface="Arial" panose="020B0604020202020204" pitchFamily="34" charset="0"/>
              <a:buChar char="•"/>
            </a:pPr>
            <a:endParaRPr lang="de-DE" sz="2800"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4152980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6029A-A2EC-456B-BFCC-A511EFC6CCEC}"/>
              </a:ext>
            </a:extLst>
          </p:cNvPr>
          <p:cNvSpPr>
            <a:spLocks noGrp="1"/>
          </p:cNvSpPr>
          <p:nvPr>
            <p:ph type="title"/>
          </p:nvPr>
        </p:nvSpPr>
        <p:spPr/>
        <p:txBody>
          <a:bodyPr>
            <a:normAutofit fontScale="90000"/>
          </a:bodyPr>
          <a:lstStyle/>
          <a:p>
            <a:br>
              <a:rPr lang="de-DE" dirty="0">
                <a:solidFill>
                  <a:srgbClr val="00B0F0"/>
                </a:solidFill>
              </a:rPr>
            </a:br>
            <a:br>
              <a:rPr lang="de-DE" dirty="0">
                <a:solidFill>
                  <a:srgbClr val="00B0F0"/>
                </a:solidFill>
              </a:rPr>
            </a:br>
            <a:br>
              <a:rPr lang="de-DE" dirty="0">
                <a:solidFill>
                  <a:srgbClr val="00B0F0"/>
                </a:solidFill>
              </a:rPr>
            </a:br>
            <a:br>
              <a:rPr lang="de-DE" dirty="0">
                <a:solidFill>
                  <a:srgbClr val="00B0F0"/>
                </a:solidFill>
              </a:rPr>
            </a:br>
            <a:br>
              <a:rPr lang="de-DE" dirty="0">
                <a:solidFill>
                  <a:srgbClr val="00B0F0"/>
                </a:solidFill>
              </a:rPr>
            </a:br>
            <a:br>
              <a:rPr lang="de-DE" dirty="0">
                <a:solidFill>
                  <a:srgbClr val="00B0F0"/>
                </a:solidFill>
              </a:rPr>
            </a:br>
            <a:br>
              <a:rPr lang="de-DE" dirty="0">
                <a:solidFill>
                  <a:srgbClr val="00B0F0"/>
                </a:solidFill>
              </a:rPr>
            </a:br>
            <a:r>
              <a:rPr lang="de-DE" dirty="0">
                <a:solidFill>
                  <a:srgbClr val="00B0F0"/>
                </a:solidFill>
              </a:rPr>
              <a:t>Vielen Dank für Ihre Aufmerksamkeit !</a:t>
            </a:r>
            <a:br>
              <a:rPr lang="de-DE" dirty="0">
                <a:solidFill>
                  <a:srgbClr val="00B0F0"/>
                </a:solidFill>
              </a:rPr>
            </a:br>
            <a:br>
              <a:rPr lang="de-DE">
                <a:solidFill>
                  <a:srgbClr val="00B0F0"/>
                </a:solidFill>
              </a:rPr>
            </a:br>
            <a:endParaRPr lang="de-DE" sz="2700" dirty="0">
              <a:solidFill>
                <a:srgbClr val="00B0F0"/>
              </a:solidFill>
            </a:endParaRPr>
          </a:p>
        </p:txBody>
      </p:sp>
    </p:spTree>
    <p:extLst>
      <p:ext uri="{BB962C8B-B14F-4D97-AF65-F5344CB8AC3E}">
        <p14:creationId xmlns:p14="http://schemas.microsoft.com/office/powerpoint/2010/main" val="356995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60648"/>
            <a:ext cx="8229600" cy="1143000"/>
          </a:xfrm>
        </p:spPr>
        <p:txBody>
          <a:bodyPr>
            <a:noAutofit/>
          </a:bodyPr>
          <a:lstStyle/>
          <a:p>
            <a:pPr algn="l"/>
            <a:br>
              <a:rPr lang="de-DE" sz="2400" b="1" dirty="0">
                <a:solidFill>
                  <a:srgbClr val="FF0000"/>
                </a:solidFill>
              </a:rPr>
            </a:br>
            <a:r>
              <a:rPr lang="de-DE" sz="3600" b="1" dirty="0">
                <a:solidFill>
                  <a:srgbClr val="FF0000"/>
                </a:solidFill>
              </a:rPr>
              <a:t>Das Beratungsverfahren</a:t>
            </a:r>
            <a:br>
              <a:rPr lang="de-DE" sz="2400" b="1" dirty="0">
                <a:solidFill>
                  <a:srgbClr val="FF0000"/>
                </a:solidFill>
              </a:rPr>
            </a:br>
            <a:br>
              <a:rPr lang="de-DE" sz="2400" b="1" dirty="0">
                <a:solidFill>
                  <a:srgbClr val="FF0000"/>
                </a:solidFill>
              </a:rPr>
            </a:br>
            <a:r>
              <a:rPr lang="de-DE" sz="2800" b="1" dirty="0">
                <a:solidFill>
                  <a:srgbClr val="00B050"/>
                </a:solidFill>
              </a:rPr>
              <a:t>Stärkung der Rechte der Erziehungsberechtigten</a:t>
            </a:r>
          </a:p>
        </p:txBody>
      </p:sp>
      <p:sp>
        <p:nvSpPr>
          <p:cNvPr id="3" name="Rechteck 2"/>
          <p:cNvSpPr/>
          <p:nvPr/>
        </p:nvSpPr>
        <p:spPr>
          <a:xfrm>
            <a:off x="611560" y="1997839"/>
            <a:ext cx="7056784" cy="3046988"/>
          </a:xfrm>
          <a:prstGeom prst="rect">
            <a:avLst/>
          </a:prstGeom>
        </p:spPr>
        <p:txBody>
          <a:bodyPr wrap="square">
            <a:spAutoFit/>
          </a:bodyPr>
          <a:lstStyle/>
          <a:p>
            <a:r>
              <a:rPr lang="de-DE" sz="2400" dirty="0"/>
              <a:t>Seit dem 7.12.2011 können Eltern in eigener Verantwortung entscheiden, welche weiterführende Schule ihr Kind nach der Grundschule besuchen soll. Damit sind die Elternrechte an einem entscheidenden Lebensabschnitt der Kinder gestärkt.</a:t>
            </a:r>
          </a:p>
          <a:p>
            <a:r>
              <a:rPr lang="de-DE" sz="2400" dirty="0"/>
              <a:t>D.h. die Schulwahlentscheidung obliegt den Eltern. </a:t>
            </a:r>
          </a:p>
          <a:p>
            <a:r>
              <a:rPr lang="de-DE" sz="2400" dirty="0"/>
              <a:t>Die Entscheidung der Erziehungsberechtigten ist für die Schule und die Schulverwaltung rechtsverbindlich.</a:t>
            </a:r>
          </a:p>
        </p:txBody>
      </p:sp>
    </p:spTree>
    <p:extLst>
      <p:ext uri="{BB962C8B-B14F-4D97-AF65-F5344CB8AC3E}">
        <p14:creationId xmlns:p14="http://schemas.microsoft.com/office/powerpoint/2010/main" val="61819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2249" y="332656"/>
            <a:ext cx="8229600" cy="1143000"/>
          </a:xfrm>
        </p:spPr>
        <p:txBody>
          <a:bodyPr>
            <a:normAutofit fontScale="90000"/>
          </a:bodyPr>
          <a:lstStyle/>
          <a:p>
            <a:pPr algn="l"/>
            <a:br>
              <a:rPr lang="de-DE" b="1" dirty="0">
                <a:solidFill>
                  <a:srgbClr val="FF0000"/>
                </a:solidFill>
              </a:rPr>
            </a:br>
            <a:br>
              <a:rPr lang="de-DE" b="1" dirty="0">
                <a:solidFill>
                  <a:srgbClr val="FF0000"/>
                </a:solidFill>
              </a:rPr>
            </a:br>
            <a:r>
              <a:rPr lang="de-DE" sz="3100" b="1" dirty="0">
                <a:solidFill>
                  <a:srgbClr val="00B050"/>
                </a:solidFill>
              </a:rPr>
              <a:t>Beratung und Information für Eltern ab dem Grundschulbeginn</a:t>
            </a:r>
            <a:br>
              <a:rPr lang="de-DE" sz="3100" b="1" dirty="0">
                <a:solidFill>
                  <a:srgbClr val="00B050"/>
                </a:solidFill>
              </a:rPr>
            </a:br>
            <a:endParaRPr lang="de-DE" sz="3100" b="1" dirty="0">
              <a:solidFill>
                <a:srgbClr val="00B050"/>
              </a:solidFill>
            </a:endParaRPr>
          </a:p>
        </p:txBody>
      </p:sp>
      <p:sp>
        <p:nvSpPr>
          <p:cNvPr id="3" name="Inhaltsplatzhalter 2"/>
          <p:cNvSpPr>
            <a:spLocks noGrp="1"/>
          </p:cNvSpPr>
          <p:nvPr>
            <p:ph idx="1"/>
          </p:nvPr>
        </p:nvSpPr>
        <p:spPr/>
        <p:txBody>
          <a:bodyPr>
            <a:normAutofit fontScale="62500" lnSpcReduction="20000"/>
          </a:bodyPr>
          <a:lstStyle/>
          <a:p>
            <a:pPr marL="0" indent="0">
              <a:buNone/>
            </a:pPr>
            <a:endParaRPr lang="de-DE" dirty="0"/>
          </a:p>
          <a:p>
            <a:r>
              <a:rPr lang="de-DE" sz="3400" dirty="0"/>
              <a:t>Die Eltern werden bis zur anstehenden Schullaufbahnentscheidung durch eine regelmäßige Beratung der Grundschule von Anfang an unterstützt.</a:t>
            </a:r>
          </a:p>
          <a:p>
            <a:r>
              <a:rPr lang="de-DE" sz="3400" dirty="0"/>
              <a:t>Jede Grundschule hat ein verbindliches Beratungskonzept entwickelt, denn die Beratung ist ein wesentlicher Bestandteil des Erziehungs- und Bildungsauftrags der Grundschule.</a:t>
            </a:r>
          </a:p>
          <a:p>
            <a:r>
              <a:rPr lang="de-DE" sz="3400" dirty="0"/>
              <a:t>Die Beratung gehört zu den Aufgaben jeder Grundschullehrkraft.</a:t>
            </a:r>
          </a:p>
          <a:p>
            <a:r>
              <a:rPr lang="de-DE" sz="3400" dirty="0"/>
              <a:t>Die Beratung beruht auf einer kontinuierlichen Beobachtung des Kindes hinsichtlich seiner Lern- und Leistungsentwicklung, seiner Lern- und Arbeitshaltung, seiner Lernwege, seiner Stärken und Lernpräferenzen und seiner Potentiale.</a:t>
            </a:r>
          </a:p>
          <a:p>
            <a:r>
              <a:rPr lang="de-DE" sz="3400" dirty="0"/>
              <a:t>Das Ziel ist, eine kontinuierliche Bildungsbiografie jedes einzelnen Kindes vom Schuleintritt an zu erstellen.</a:t>
            </a:r>
          </a:p>
          <a:p>
            <a:endParaRPr lang="de-DE" dirty="0"/>
          </a:p>
        </p:txBody>
      </p:sp>
    </p:spTree>
    <p:extLst>
      <p:ext uri="{BB962C8B-B14F-4D97-AF65-F5344CB8AC3E}">
        <p14:creationId xmlns:p14="http://schemas.microsoft.com/office/powerpoint/2010/main" val="1773530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800" b="1" dirty="0">
                <a:solidFill>
                  <a:srgbClr val="00B050"/>
                </a:solidFill>
              </a:rPr>
              <a:t>Beratungsangebote der Grundschule</a:t>
            </a:r>
          </a:p>
        </p:txBody>
      </p:sp>
      <p:sp>
        <p:nvSpPr>
          <p:cNvPr id="3" name="Inhaltsplatzhalter 2"/>
          <p:cNvSpPr>
            <a:spLocks noGrp="1"/>
          </p:cNvSpPr>
          <p:nvPr>
            <p:ph idx="1"/>
          </p:nvPr>
        </p:nvSpPr>
        <p:spPr>
          <a:xfrm>
            <a:off x="179512" y="1196752"/>
            <a:ext cx="8229600" cy="4525963"/>
          </a:xfrm>
        </p:spPr>
        <p:txBody>
          <a:bodyPr>
            <a:normAutofit fontScale="25000" lnSpcReduction="20000"/>
          </a:bodyPr>
          <a:lstStyle/>
          <a:p>
            <a:pPr marL="0" indent="0">
              <a:buNone/>
            </a:pPr>
            <a:endParaRPr lang="de-DE" dirty="0"/>
          </a:p>
          <a:p>
            <a:pPr>
              <a:spcBef>
                <a:spcPts val="0"/>
              </a:spcBef>
            </a:pPr>
            <a:r>
              <a:rPr lang="de-DE" sz="7400" dirty="0"/>
              <a:t>Jährlich mindestens 1 verbindliches Beratungsgespräch </a:t>
            </a:r>
          </a:p>
          <a:p>
            <a:pPr marL="0" indent="0">
              <a:spcBef>
                <a:spcPts val="0"/>
              </a:spcBef>
              <a:buNone/>
            </a:pPr>
            <a:r>
              <a:rPr lang="de-DE" sz="7400" dirty="0"/>
              <a:t>       über den Lern- und Entwicklungsstand des Kindes (zum Halbjahr,     </a:t>
            </a:r>
          </a:p>
          <a:p>
            <a:pPr marL="0" indent="0">
              <a:spcBef>
                <a:spcPts val="0"/>
              </a:spcBef>
              <a:buNone/>
            </a:pPr>
            <a:r>
              <a:rPr lang="de-DE" sz="7400" dirty="0"/>
              <a:t>       zum Ende des Schuljahres, bei Bedarf)</a:t>
            </a:r>
          </a:p>
          <a:p>
            <a:pPr marL="0" indent="0">
              <a:spcBef>
                <a:spcPts val="0"/>
              </a:spcBef>
              <a:buNone/>
            </a:pPr>
            <a:endParaRPr lang="de-DE" sz="7400" dirty="0"/>
          </a:p>
          <a:p>
            <a:r>
              <a:rPr lang="de-DE" sz="7400" dirty="0"/>
              <a:t>Jährliche Informationsangebote, die die Lern- und Entwicklungsberatung in der Grundschule ergänzen und schul-, </a:t>
            </a:r>
            <a:r>
              <a:rPr lang="de-DE" sz="7400" dirty="0" err="1"/>
              <a:t>klassen</a:t>
            </a:r>
            <a:r>
              <a:rPr lang="de-DE" sz="7400" dirty="0"/>
              <a:t>- und jahrgangsübergreifend organisiert werden können.</a:t>
            </a:r>
          </a:p>
          <a:p>
            <a:endParaRPr lang="de-DE" sz="7400" dirty="0"/>
          </a:p>
          <a:p>
            <a:r>
              <a:rPr lang="de-DE" sz="7400" dirty="0"/>
              <a:t>1 Informationsveranstaltung der Grundschule für die Erziehungsberechtigten der Schülerinnen und Schüler der vierten Klassen ( dazu eingeladen sind neben den Vertretern der weiterführenden Schulen die Elternbeiratsvorsitzenden der Grundschulen, die Klassenlehrerinnen der vierten Klassen, die zuständige Beratungslehrkraft und die Koordinatoren für die Zusammenarbeit zwischen den Schularten). </a:t>
            </a:r>
          </a:p>
          <a:p>
            <a:pPr marL="0" indent="0">
              <a:buNone/>
            </a:pPr>
            <a:r>
              <a:rPr lang="de-DE" sz="7400" dirty="0"/>
              <a:t>      	</a:t>
            </a:r>
          </a:p>
          <a:p>
            <a:endParaRPr lang="de-DE" dirty="0"/>
          </a:p>
          <a:p>
            <a:endParaRPr lang="de-DE" dirty="0"/>
          </a:p>
        </p:txBody>
      </p:sp>
    </p:spTree>
    <p:extLst>
      <p:ext uri="{BB962C8B-B14F-4D97-AF65-F5344CB8AC3E}">
        <p14:creationId xmlns:p14="http://schemas.microsoft.com/office/powerpoint/2010/main" val="4008145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77500" lnSpcReduction="20000"/>
          </a:bodyPr>
          <a:lstStyle/>
          <a:p>
            <a:r>
              <a:rPr lang="de-DE" sz="2200" dirty="0"/>
              <a:t>Ein dokumentiertes Informations- und Beratungsgespräch mit den Erziehungsberechtigten in Klasse 4 vor der Erstellung der Grundschulempfehlung (Formblatt, das von den Erziehungsberechtigten und der Klassenlehrkraft unterschrieben wird.)</a:t>
            </a:r>
          </a:p>
          <a:p>
            <a:pPr marL="0" indent="0">
              <a:buNone/>
            </a:pPr>
            <a:r>
              <a:rPr lang="de-DE" sz="2200" dirty="0"/>
              <a:t>       In dem Gespräch ist zu beraten über</a:t>
            </a:r>
          </a:p>
          <a:p>
            <a:pPr>
              <a:buNone/>
            </a:pPr>
            <a:r>
              <a:rPr lang="de-DE" sz="2200" dirty="0"/>
              <a:t>	- die Anforderungsprofile der weiterführenden Schulen</a:t>
            </a:r>
          </a:p>
          <a:p>
            <a:pPr>
              <a:buNone/>
            </a:pPr>
            <a:r>
              <a:rPr lang="de-DE" sz="2200" dirty="0"/>
              <a:t>	- die Lern- und Leistungsentwicklung des Kindes</a:t>
            </a:r>
          </a:p>
          <a:p>
            <a:pPr>
              <a:buNone/>
            </a:pPr>
            <a:r>
              <a:rPr lang="de-DE" sz="2200" dirty="0"/>
              <a:t>	- die Lernpotenziale des Kindes mit Blick auf die Anforderungen der                         	weiterführenden Schularten</a:t>
            </a:r>
          </a:p>
          <a:p>
            <a:pPr>
              <a:buNone/>
            </a:pPr>
            <a:r>
              <a:rPr lang="de-DE" sz="2200" dirty="0"/>
              <a:t>	- die Möglichkeit, eine pädagogisch-psychologische Beratung im Rahmen des 	besonderen Beratungsverfahrens durch eine Beratungslehrkraft in Anspruch zu 	nehmen </a:t>
            </a:r>
          </a:p>
          <a:p>
            <a:pPr marL="0" indent="0">
              <a:buNone/>
            </a:pPr>
            <a:endParaRPr lang="de-DE" sz="2200" dirty="0"/>
          </a:p>
          <a:p>
            <a:r>
              <a:rPr lang="de-DE" sz="2200" dirty="0"/>
              <a:t>Zusätzliche außerschulische Beratungsmöglichkeiten</a:t>
            </a:r>
          </a:p>
          <a:p>
            <a:pPr marL="0" indent="0">
              <a:buNone/>
            </a:pPr>
            <a:r>
              <a:rPr lang="de-DE" sz="2200" dirty="0"/>
              <a:t>	- durch Beratungslehrkräfte</a:t>
            </a:r>
          </a:p>
          <a:p>
            <a:pPr marL="0" indent="0">
              <a:buNone/>
            </a:pPr>
            <a:r>
              <a:rPr lang="de-DE" sz="2200" dirty="0"/>
              <a:t>	- durch die Schulpsychologische Beratungsstelle im SSA  Albstadt	  </a:t>
            </a:r>
          </a:p>
          <a:p>
            <a:pPr marL="0" indent="0">
              <a:buNone/>
            </a:pPr>
            <a:r>
              <a:rPr lang="de-DE" sz="2200" dirty="0"/>
              <a:t>                 		 </a:t>
            </a:r>
          </a:p>
          <a:p>
            <a:endParaRPr lang="de-DE" sz="2200" dirty="0"/>
          </a:p>
          <a:p>
            <a:endParaRPr lang="de-DE" sz="2200" dirty="0"/>
          </a:p>
          <a:p>
            <a:endParaRPr lang="de-DE" dirty="0"/>
          </a:p>
        </p:txBody>
      </p:sp>
    </p:spTree>
    <p:extLst>
      <p:ext uri="{BB962C8B-B14F-4D97-AF65-F5344CB8AC3E}">
        <p14:creationId xmlns:p14="http://schemas.microsoft.com/office/powerpoint/2010/main" val="918756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814799-96D8-4DD0-9E60-3BEB4F9C1A09}"/>
              </a:ext>
            </a:extLst>
          </p:cNvPr>
          <p:cNvSpPr>
            <a:spLocks noGrp="1"/>
          </p:cNvSpPr>
          <p:nvPr>
            <p:ph type="title"/>
          </p:nvPr>
        </p:nvSpPr>
        <p:spPr>
          <a:xfrm>
            <a:off x="457200" y="548680"/>
            <a:ext cx="8229600" cy="1426170"/>
          </a:xfrm>
        </p:spPr>
        <p:txBody>
          <a:bodyPr>
            <a:normAutofit fontScale="90000"/>
          </a:bodyPr>
          <a:lstStyle/>
          <a:p>
            <a:pPr algn="l"/>
            <a:r>
              <a:rPr lang="de-DE" sz="3600" b="1" dirty="0">
                <a:solidFill>
                  <a:srgbClr val="FF0000"/>
                </a:solidFill>
              </a:rPr>
              <a:t>Die Grundschulempfehlung</a:t>
            </a:r>
            <a:br>
              <a:rPr lang="de-DE" sz="2800" b="1" dirty="0">
                <a:solidFill>
                  <a:srgbClr val="00B050"/>
                </a:solidFill>
              </a:rPr>
            </a:br>
            <a:r>
              <a:rPr lang="de-DE" sz="2800" b="1" dirty="0">
                <a:solidFill>
                  <a:srgbClr val="00B050"/>
                </a:solidFill>
              </a:rPr>
              <a:t>	 </a:t>
            </a:r>
            <a:br>
              <a:rPr lang="de-DE" sz="2800" b="1" dirty="0">
                <a:solidFill>
                  <a:srgbClr val="00B050"/>
                </a:solidFill>
              </a:rPr>
            </a:br>
            <a:r>
              <a:rPr lang="de-DE" sz="2800" b="1" dirty="0">
                <a:solidFill>
                  <a:srgbClr val="00B050"/>
                </a:solidFill>
              </a:rPr>
              <a:t>	</a:t>
            </a:r>
          </a:p>
        </p:txBody>
      </p:sp>
      <p:sp>
        <p:nvSpPr>
          <p:cNvPr id="3" name="Textfeld 2">
            <a:extLst>
              <a:ext uri="{FF2B5EF4-FFF2-40B4-BE49-F238E27FC236}">
                <a16:creationId xmlns:a16="http://schemas.microsoft.com/office/drawing/2014/main" id="{5C54F117-7898-4963-AB4A-D48860F8C79A}"/>
              </a:ext>
            </a:extLst>
          </p:cNvPr>
          <p:cNvSpPr txBox="1"/>
          <p:nvPr/>
        </p:nvSpPr>
        <p:spPr>
          <a:xfrm>
            <a:off x="1331640" y="1052736"/>
            <a:ext cx="7056784" cy="4893647"/>
          </a:xfrm>
          <a:prstGeom prst="rect">
            <a:avLst/>
          </a:prstGeom>
          <a:noFill/>
        </p:spPr>
        <p:txBody>
          <a:bodyPr wrap="square" rtlCol="0">
            <a:spAutoFit/>
          </a:bodyPr>
          <a:lstStyle/>
          <a:p>
            <a:endParaRPr lang="de-DE" sz="2400" dirty="0"/>
          </a:p>
          <a:p>
            <a:r>
              <a:rPr lang="de-DE" sz="2400" dirty="0"/>
              <a:t>ist eine gesamtpädagogische Langzeitbetrachtung,</a:t>
            </a:r>
          </a:p>
          <a:p>
            <a:endParaRPr lang="de-DE" sz="2400" dirty="0"/>
          </a:p>
          <a:p>
            <a:pPr marL="285750" indent="-285750">
              <a:buFont typeface="Arial" panose="020B0604020202020204" pitchFamily="34" charset="0"/>
              <a:buChar char="•"/>
            </a:pPr>
            <a:r>
              <a:rPr lang="de-DE" sz="2000" dirty="0"/>
              <a:t>der die </a:t>
            </a:r>
            <a:r>
              <a:rPr lang="de-DE" sz="2000" dirty="0" err="1"/>
              <a:t>Standarderreichungen</a:t>
            </a:r>
            <a:r>
              <a:rPr lang="de-DE" sz="2000" dirty="0"/>
              <a:t> in den einzelnen Fächern (Halbjahresinformation Klasse 4)</a:t>
            </a:r>
          </a:p>
          <a:p>
            <a:pPr marL="285750" indent="-285750">
              <a:buFont typeface="Arial" panose="020B0604020202020204" pitchFamily="34" charset="0"/>
              <a:buChar char="•"/>
            </a:pPr>
            <a:r>
              <a:rPr lang="de-DE" sz="2000" dirty="0"/>
              <a:t>die Leistungsentwicklung in Klasse 3 und 4</a:t>
            </a:r>
          </a:p>
          <a:p>
            <a:pPr marL="285750" indent="-285750">
              <a:buFont typeface="Arial" panose="020B0604020202020204" pitchFamily="34" charset="0"/>
              <a:buChar char="•"/>
            </a:pPr>
            <a:r>
              <a:rPr lang="de-DE" sz="2000" dirty="0"/>
              <a:t>das Lern-, Arbeits- und Sozialverhalten</a:t>
            </a:r>
          </a:p>
          <a:p>
            <a:pPr marL="285750" indent="-285750">
              <a:buFont typeface="Arial" panose="020B0604020202020204" pitchFamily="34" charset="0"/>
              <a:buChar char="•"/>
            </a:pPr>
            <a:r>
              <a:rPr lang="de-DE" sz="2000" dirty="0"/>
              <a:t>die Entwicklungspotentiale</a:t>
            </a:r>
          </a:p>
          <a:p>
            <a:pPr marL="285750" indent="-285750">
              <a:buFont typeface="Arial" panose="020B0604020202020204" pitchFamily="34" charset="0"/>
              <a:buChar char="•"/>
            </a:pPr>
            <a:endParaRPr lang="de-DE" sz="2000" dirty="0"/>
          </a:p>
          <a:p>
            <a:r>
              <a:rPr lang="de-DE" sz="2000" dirty="0"/>
              <a:t>und</a:t>
            </a:r>
          </a:p>
          <a:p>
            <a:endParaRPr lang="de-DE" sz="2000" dirty="0"/>
          </a:p>
          <a:p>
            <a:pPr marL="285750" indent="-285750">
              <a:buFont typeface="Arial" panose="020B0604020202020204" pitchFamily="34" charset="0"/>
              <a:buChar char="•"/>
            </a:pPr>
            <a:r>
              <a:rPr lang="de-DE" sz="2000" dirty="0"/>
              <a:t>die besonderen Förderprozesse im Bereich LRS, Rechenschwäche usw. </a:t>
            </a:r>
          </a:p>
          <a:p>
            <a:pPr marL="285750" indent="-285750">
              <a:buFont typeface="Arial" panose="020B0604020202020204" pitchFamily="34" charset="0"/>
              <a:buChar char="•"/>
            </a:pPr>
            <a:endParaRPr lang="de-DE" sz="2000" dirty="0"/>
          </a:p>
          <a:p>
            <a:r>
              <a:rPr lang="de-DE" sz="2000" dirty="0"/>
              <a:t>zugrunde liegen.</a:t>
            </a:r>
          </a:p>
        </p:txBody>
      </p:sp>
    </p:spTree>
    <p:extLst>
      <p:ext uri="{BB962C8B-B14F-4D97-AF65-F5344CB8AC3E}">
        <p14:creationId xmlns:p14="http://schemas.microsoft.com/office/powerpoint/2010/main" val="388174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74BEB5-3AA0-4CCD-A514-5286299974D4}"/>
              </a:ext>
            </a:extLst>
          </p:cNvPr>
          <p:cNvSpPr>
            <a:spLocks noGrp="1"/>
          </p:cNvSpPr>
          <p:nvPr>
            <p:ph type="title"/>
          </p:nvPr>
        </p:nvSpPr>
        <p:spPr>
          <a:xfrm>
            <a:off x="683568" y="332656"/>
            <a:ext cx="8003232" cy="130026"/>
          </a:xfrm>
        </p:spPr>
        <p:txBody>
          <a:bodyPr>
            <a:normAutofit fontScale="90000"/>
          </a:bodyPr>
          <a:lstStyle/>
          <a:p>
            <a:pPr marL="457200" indent="-457200" algn="l">
              <a:buFont typeface="Arial" panose="020B0604020202020204" pitchFamily="34" charset="0"/>
              <a:buChar char="•"/>
            </a:pP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br>
              <a:rPr lang="de-DE" sz="3200" dirty="0"/>
            </a:br>
            <a:r>
              <a:rPr lang="de-DE" sz="2700" dirty="0"/>
              <a:t>Für Sie als Erziehungsberechtigte wäre es wichtig, dass Sie sich zusätzlich zur Beratung durch die Grundschullehrkraft, im Hinblick auf Ihr Kind Gedanken über folgende Dinge machen:</a:t>
            </a:r>
            <a:br>
              <a:rPr lang="de-DE" sz="2700" dirty="0"/>
            </a:br>
            <a:br>
              <a:rPr lang="de-DE" sz="2000" dirty="0"/>
            </a:br>
            <a:r>
              <a:rPr lang="de-DE" sz="2400" dirty="0"/>
              <a:t>O </a:t>
            </a:r>
            <a:r>
              <a:rPr lang="de-DE" sz="2700" dirty="0"/>
              <a:t>Begabungsprofil			</a:t>
            </a:r>
            <a:r>
              <a:rPr lang="de-DE" sz="1600" dirty="0"/>
              <a:t>Welche Stärken /Schwächen hat mein Kind?</a:t>
            </a:r>
            <a:br>
              <a:rPr lang="de-DE" sz="1600" dirty="0"/>
            </a:br>
            <a:r>
              <a:rPr lang="de-DE" sz="1600" dirty="0"/>
              <a:t>					Welche Interessen/Talente/Begabungen hat 					mein Kind?</a:t>
            </a:r>
            <a:br>
              <a:rPr lang="de-DE" sz="1600" dirty="0"/>
            </a:br>
            <a:br>
              <a:rPr lang="de-DE" sz="1600" dirty="0"/>
            </a:br>
            <a:r>
              <a:rPr lang="de-DE" sz="2400" dirty="0"/>
              <a:t>O </a:t>
            </a:r>
            <a:r>
              <a:rPr lang="de-DE" sz="2700" dirty="0"/>
              <a:t>Konzentrationsfähigkeit		</a:t>
            </a:r>
            <a:r>
              <a:rPr lang="de-DE" sz="1600" dirty="0"/>
              <a:t>Wie gut kann mein Kind sich konzentrieren?</a:t>
            </a:r>
            <a:br>
              <a:rPr lang="de-DE" sz="1600" dirty="0"/>
            </a:br>
            <a:r>
              <a:rPr lang="de-DE" sz="1600" dirty="0"/>
              <a:t>					Kann sich mein Kind in eine Sache vertiefen?</a:t>
            </a:r>
            <a:br>
              <a:rPr lang="de-DE" sz="1600" dirty="0"/>
            </a:br>
            <a:br>
              <a:rPr lang="de-DE" sz="1600" dirty="0"/>
            </a:br>
            <a:r>
              <a:rPr lang="de-DE" sz="2400" dirty="0"/>
              <a:t>O </a:t>
            </a:r>
            <a:r>
              <a:rPr lang="de-DE" sz="2700" dirty="0"/>
              <a:t>Lernmotivation			</a:t>
            </a:r>
            <a:r>
              <a:rPr lang="de-DE" sz="1600" dirty="0"/>
              <a:t>Welchen Anspruch hat mein Kind an sich 					selbst?</a:t>
            </a:r>
            <a:br>
              <a:rPr lang="de-DE" sz="1600" dirty="0"/>
            </a:br>
            <a:r>
              <a:rPr lang="de-DE" sz="1600" dirty="0"/>
              <a:t>					Lernt mein Kind gerne?</a:t>
            </a:r>
            <a:br>
              <a:rPr lang="de-DE" sz="1600" dirty="0"/>
            </a:br>
            <a:r>
              <a:rPr lang="de-DE" sz="1600" dirty="0"/>
              <a:t>					Kann mein Kind andere Interessen 						zurückstellen?</a:t>
            </a:r>
            <a:br>
              <a:rPr lang="de-DE" sz="1600" dirty="0"/>
            </a:br>
            <a:br>
              <a:rPr lang="de-DE" sz="1600" dirty="0"/>
            </a:br>
            <a:r>
              <a:rPr lang="de-DE" sz="2400" dirty="0"/>
              <a:t>O </a:t>
            </a:r>
            <a:r>
              <a:rPr lang="de-DE" sz="2700" dirty="0"/>
              <a:t>Belastbarkeit			</a:t>
            </a:r>
            <a:r>
              <a:rPr lang="de-DE" sz="1600" dirty="0"/>
              <a:t>Wie belastbar ist mein Kind?</a:t>
            </a:r>
            <a:br>
              <a:rPr lang="de-DE" sz="1600" dirty="0"/>
            </a:br>
            <a:r>
              <a:rPr lang="de-DE" sz="1600" dirty="0"/>
              <a:t>					Wie geht mein Kind mit Misserfolgen um?</a:t>
            </a:r>
            <a:br>
              <a:rPr lang="de-DE" sz="1600" dirty="0"/>
            </a:br>
            <a:r>
              <a:rPr lang="de-DE" sz="1600" dirty="0"/>
              <a:t>					</a:t>
            </a:r>
            <a:br>
              <a:rPr lang="de-DE" sz="1600" dirty="0"/>
            </a:br>
            <a:r>
              <a:rPr lang="de-DE" sz="2400" dirty="0"/>
              <a:t>O </a:t>
            </a:r>
            <a:r>
              <a:rPr lang="de-DE" sz="2700" dirty="0"/>
              <a:t>Soziale Kompetenz		</a:t>
            </a:r>
            <a:r>
              <a:rPr lang="de-DE" sz="1600" dirty="0"/>
              <a:t>Wie selbständig ist mein Kind?</a:t>
            </a:r>
            <a:br>
              <a:rPr lang="de-DE" sz="1600" dirty="0"/>
            </a:br>
            <a:r>
              <a:rPr lang="de-DE" sz="1600" dirty="0"/>
              <a:t>					Kann mein Kind gut mit anderen 						zusammenarbeiten?</a:t>
            </a:r>
            <a:br>
              <a:rPr lang="de-DE" sz="1600" dirty="0"/>
            </a:br>
            <a:br>
              <a:rPr lang="de-DE" sz="1600" dirty="0"/>
            </a:br>
            <a:endParaRPr lang="de-DE" sz="1600" dirty="0"/>
          </a:p>
        </p:txBody>
      </p:sp>
    </p:spTree>
    <p:extLst>
      <p:ext uri="{BB962C8B-B14F-4D97-AF65-F5344CB8AC3E}">
        <p14:creationId xmlns:p14="http://schemas.microsoft.com/office/powerpoint/2010/main" val="134214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910" y="571480"/>
            <a:ext cx="7772400" cy="1470025"/>
          </a:xfrm>
        </p:spPr>
        <p:txBody>
          <a:bodyPr>
            <a:normAutofit/>
          </a:bodyPr>
          <a:lstStyle/>
          <a:p>
            <a:pPr algn="l"/>
            <a:r>
              <a:rPr lang="de-DE" sz="2800" b="1" dirty="0">
                <a:solidFill>
                  <a:srgbClr val="00B0F0"/>
                </a:solidFill>
              </a:rPr>
              <a:t>Zeitlicher Ablauf des Übergangsverfahrens</a:t>
            </a:r>
            <a:br>
              <a:rPr lang="de-DE" sz="4000" b="1" dirty="0">
                <a:solidFill>
                  <a:srgbClr val="00B050"/>
                </a:solidFill>
              </a:rPr>
            </a:br>
            <a:endParaRPr lang="de-DE" sz="4000" b="1" dirty="0">
              <a:solidFill>
                <a:srgbClr val="00B050"/>
              </a:solidFill>
            </a:endParaRPr>
          </a:p>
        </p:txBody>
      </p:sp>
      <p:sp>
        <p:nvSpPr>
          <p:cNvPr id="3" name="Inhaltsplatzhalter 2"/>
          <p:cNvSpPr>
            <a:spLocks noGrp="1"/>
          </p:cNvSpPr>
          <p:nvPr>
            <p:ph type="subTitle" idx="1"/>
          </p:nvPr>
        </p:nvSpPr>
        <p:spPr>
          <a:xfrm>
            <a:off x="660495" y="1428736"/>
            <a:ext cx="7715304" cy="4952592"/>
          </a:xfrm>
        </p:spPr>
        <p:txBody>
          <a:bodyPr>
            <a:normAutofit lnSpcReduction="10000"/>
          </a:bodyPr>
          <a:lstStyle/>
          <a:p>
            <a:pPr algn="l">
              <a:spcBef>
                <a:spcPts val="0"/>
              </a:spcBef>
            </a:pPr>
            <a:r>
              <a:rPr lang="de-DE" sz="2400" dirty="0">
                <a:solidFill>
                  <a:schemeClr val="tx1"/>
                </a:solidFill>
              </a:rPr>
              <a:t>Bis  spätestens </a:t>
            </a:r>
            <a:r>
              <a:rPr lang="de-DE" sz="2400" b="1" dirty="0">
                <a:solidFill>
                  <a:schemeClr val="tx1"/>
                </a:solidFill>
              </a:rPr>
              <a:t>Freitag, 27. Januar 2023</a:t>
            </a:r>
          </a:p>
          <a:p>
            <a:pPr marL="0" indent="0" algn="l">
              <a:spcBef>
                <a:spcPts val="0"/>
              </a:spcBef>
              <a:buNone/>
            </a:pPr>
            <a:r>
              <a:rPr lang="de-DE" sz="2400" dirty="0">
                <a:solidFill>
                  <a:schemeClr val="tx1"/>
                </a:solidFill>
              </a:rPr>
              <a:t>muss das </a:t>
            </a:r>
            <a:r>
              <a:rPr lang="de-DE" sz="2400" b="1" dirty="0">
                <a:solidFill>
                  <a:schemeClr val="tx1"/>
                </a:solidFill>
              </a:rPr>
              <a:t>Informations- und Beratungsgespräch </a:t>
            </a:r>
            <a:r>
              <a:rPr lang="de-DE" sz="2400" dirty="0">
                <a:solidFill>
                  <a:schemeClr val="tx1"/>
                </a:solidFill>
              </a:rPr>
              <a:t>der Grundschule mit den Eltern der Schülerinnen und Schüler der Klassenstufe 4 über die jeweils beabsichtigte Schullaufbahnwahl  stattgefunden haben.</a:t>
            </a:r>
          </a:p>
          <a:p>
            <a:pPr marL="0" indent="0" algn="l">
              <a:spcBef>
                <a:spcPts val="0"/>
              </a:spcBef>
              <a:buNone/>
            </a:pPr>
            <a:r>
              <a:rPr lang="de-DE" sz="2400" dirty="0">
                <a:solidFill>
                  <a:schemeClr val="tx1"/>
                </a:solidFill>
              </a:rPr>
              <a:t>Diesem Gespräch liegt das Leistungsprofil des Kindes, das den Eltern von der Klassenlehrkraft erläutert wird, zugrunde.</a:t>
            </a:r>
          </a:p>
          <a:p>
            <a:pPr marL="0" indent="0" algn="l">
              <a:spcBef>
                <a:spcPts val="0"/>
              </a:spcBef>
              <a:buNone/>
            </a:pPr>
            <a:endParaRPr lang="de-DE" sz="2400" dirty="0">
              <a:solidFill>
                <a:schemeClr val="tx1"/>
              </a:solidFill>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de-DE" sz="2000" b="0" i="0" u="none" strike="noStrike" kern="1200" cap="none" spc="0" normalizeH="0" baseline="0" noProof="0" dirty="0">
                <a:ln>
                  <a:noFill/>
                </a:ln>
                <a:solidFill>
                  <a:prstClr val="black"/>
                </a:solidFill>
                <a:effectLst/>
                <a:uLnTx/>
                <a:uFillTx/>
                <a:latin typeface="Calibri"/>
                <a:ea typeface="+mn-ea"/>
                <a:cs typeface="+mn-cs"/>
              </a:rPr>
              <a:t>In diesem Gespräch berät die Klassenlehrkraft die Erziehungsberechtigten, welche der auf der Grundschule aufbauenden Schularten für das Kind geeignet ist. Hierbei werden neben dem Leistungsstand auch die soziale und psychische Reife sowie das Entwicklungspotential der Kinder betrachtet.</a:t>
            </a:r>
          </a:p>
          <a:p>
            <a:pPr marL="0" indent="0" algn="l">
              <a:spcBef>
                <a:spcPts val="0"/>
              </a:spcBef>
              <a:buNone/>
            </a:pPr>
            <a:r>
              <a:rPr lang="de-DE" sz="2400" dirty="0">
                <a:solidFill>
                  <a:schemeClr val="tx1"/>
                </a:solidFill>
              </a:rPr>
              <a:t>                       </a:t>
            </a:r>
            <a:r>
              <a:rPr lang="de-DE" sz="2400" dirty="0"/>
              <a:t>                                        </a:t>
            </a:r>
          </a:p>
        </p:txBody>
      </p:sp>
    </p:spTree>
    <p:extLst>
      <p:ext uri="{BB962C8B-B14F-4D97-AF65-F5344CB8AC3E}">
        <p14:creationId xmlns:p14="http://schemas.microsoft.com/office/powerpoint/2010/main" val="199792407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1448</Words>
  <Application>Microsoft Office PowerPoint</Application>
  <PresentationFormat>Bildschirmpräsentation (4:3)</PresentationFormat>
  <Paragraphs>131</Paragraphs>
  <Slides>21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21</vt:i4>
      </vt:variant>
    </vt:vector>
  </HeadingPairs>
  <TitlesOfParts>
    <vt:vector size="25" baseType="lpstr">
      <vt:lpstr>Arial</vt:lpstr>
      <vt:lpstr>Calibri</vt:lpstr>
      <vt:lpstr>Wingdings</vt:lpstr>
      <vt:lpstr>Larissa</vt:lpstr>
      <vt:lpstr>PowerPoint-Präsentation</vt:lpstr>
      <vt:lpstr>         Die Grundschulempfehlung im Schuljahr         2022/2023  Diese Präsentation enthält   -  Aussagen zum Beratungsverfahren, das der   Grundschulempfehlung vorausgeht     - Aussagen zu den Formalitäten der  Grundschulempfehlung  </vt:lpstr>
      <vt:lpstr> Das Beratungsverfahren  Stärkung der Rechte der Erziehungsberechtigten</vt:lpstr>
      <vt:lpstr>  Beratung und Information für Eltern ab dem Grundschulbeginn </vt:lpstr>
      <vt:lpstr>Beratungsangebote der Grundschule</vt:lpstr>
      <vt:lpstr>PowerPoint-Präsentation</vt:lpstr>
      <vt:lpstr>Die Grundschulempfehlung     </vt:lpstr>
      <vt:lpstr>               Für Sie als Erziehungsberechtigte wäre es wichtig, dass Sie sich zusätzlich zur Beratung durch die Grundschullehrkraft, im Hinblick auf Ihr Kind Gedanken über folgende Dinge machen:  O Begabungsprofil   Welche Stärken /Schwächen hat mein Kind?      Welche Interessen/Talente/Begabungen hat      mein Kind?  O Konzentrationsfähigkeit  Wie gut kann mein Kind sich konzentrieren?      Kann sich mein Kind in eine Sache vertiefen?  O Lernmotivation   Welchen Anspruch hat mein Kind an sich      selbst?      Lernt mein Kind gerne?      Kann mein Kind andere Interessen       zurückstellen?  O Belastbarkeit   Wie belastbar ist mein Kind?      Wie geht mein Kind mit Misserfolgen um?       O Soziale Kompetenz  Wie selbständig ist mein Kind?      Kann mein Kind gut mit anderen       zusammenarbeiten?  </vt:lpstr>
      <vt:lpstr>Zeitlicher Ablauf des Übergangsverfahrens </vt:lpstr>
      <vt:lpstr>PowerPoint-Präsentation</vt:lpstr>
      <vt:lpstr>PowerPoint-Präsentation</vt:lpstr>
      <vt:lpstr>PowerPoint-Präsentation</vt:lpstr>
      <vt:lpstr>PowerPoint-Präsentation</vt:lpstr>
      <vt:lpstr> Die 5 Formblätter der Grundschulempfehlung  </vt:lpstr>
      <vt:lpstr> </vt:lpstr>
      <vt:lpstr>PowerPoint-Präsentation</vt:lpstr>
      <vt:lpstr>PowerPoint-Präsentation</vt:lpstr>
      <vt:lpstr>Das besondere Beratungsverfahren</vt:lpstr>
      <vt:lpstr>PowerPoint-Präsentation</vt:lpstr>
      <vt:lpstr>PowerPoint-Präsentation</vt:lpstr>
      <vt:lpstr>       Vielen Dank für Ihre Aufmerksamkeit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Susanne Schirmer</dc:creator>
  <cp:lastModifiedBy>Susanne Schirmer</cp:lastModifiedBy>
  <cp:revision>103</cp:revision>
  <cp:lastPrinted>2022-10-17T19:11:07Z</cp:lastPrinted>
  <dcterms:created xsi:type="dcterms:W3CDTF">2015-12-14T15:32:22Z</dcterms:created>
  <dcterms:modified xsi:type="dcterms:W3CDTF">2022-11-09T18:18:59Z</dcterms:modified>
</cp:coreProperties>
</file>