
<file path=[Content_Types].xml><?xml version="1.0" encoding="utf-8"?>
<Types xmlns="http://schemas.openxmlformats.org/package/2006/content-types">
  <Default Extension="png" ContentType="image/png"/>
  <Default Extension="m4a" ContentType="vide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media6.m4a" ContentType="audio/unknown"/>
  <Override PartName="/ppt/media/media7.m4a" ContentType="audio/unknown"/>
  <Override PartName="/ppt/media/media8.m4a" ContentType="audio/unknown"/>
  <Override PartName="/ppt/media/media9.m4a" ContentType="audio/unknown"/>
  <Override PartName="/ppt/media/media10.m4a" ContentType="audio/unknown"/>
  <Override PartName="/ppt/media/media11.m4a" ContentType="audio/unknown"/>
  <Override PartName="/ppt/media/media12.m4a" ContentType="audio/unknown"/>
  <Override PartName="/ppt/media/media13.m4a" ContentType="audio/unknown"/>
  <Override PartName="/ppt/media/media14.m4a" ContentType="audio/unknown"/>
  <Override PartName="/ppt/media/media15.m4a" ContentType="audio/unknown"/>
  <Override PartName="/ppt/media/media16.m4a" ContentType="audio/unknown"/>
  <Override PartName="/ppt/media/media17.m4a" ContentType="audio/unknown"/>
  <Override PartName="/ppt/media/media18.m4a" ContentType="audi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306" r:id="rId2"/>
    <p:sldId id="256" r:id="rId3"/>
    <p:sldId id="264" r:id="rId4"/>
    <p:sldId id="265" r:id="rId5"/>
    <p:sldId id="261" r:id="rId6"/>
    <p:sldId id="307" r:id="rId7"/>
    <p:sldId id="305" r:id="rId8"/>
    <p:sldId id="309" r:id="rId9"/>
    <p:sldId id="308" r:id="rId10"/>
    <p:sldId id="302" r:id="rId11"/>
    <p:sldId id="304" r:id="rId12"/>
    <p:sldId id="269" r:id="rId13"/>
    <p:sldId id="286" r:id="rId14"/>
    <p:sldId id="289" r:id="rId15"/>
    <p:sldId id="287" r:id="rId16"/>
    <p:sldId id="291" r:id="rId17"/>
    <p:sldId id="300" r:id="rId18"/>
    <p:sldId id="299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04FC"/>
    <a:srgbClr val="FFCC00"/>
    <a:srgbClr val="207AA9"/>
    <a:srgbClr val="000000"/>
    <a:srgbClr val="000C05"/>
    <a:srgbClr val="A11015"/>
    <a:srgbClr val="FE06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-78" y="-7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 smtClean="0"/>
              <a:t>Textmasterformat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 smtClean="0"/>
              <a:t>Textmasterformat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jpe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7.jpeg"/><Relationship Id="rId5" Type="http://schemas.openxmlformats.org/officeDocument/2006/relationships/image" Target="../media/image2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tro.m4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2171700"/>
            <a:ext cx="3200400" cy="24003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661" y="617242"/>
            <a:ext cx="5322277" cy="55092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hteck 7"/>
          <p:cNvSpPr/>
          <p:nvPr/>
        </p:nvSpPr>
        <p:spPr>
          <a:xfrm>
            <a:off x="9175999" y="5190008"/>
            <a:ext cx="19992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klick!</a:t>
            </a:r>
            <a:endParaRPr lang="de-DE" sz="5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821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938" y="130379"/>
            <a:ext cx="2870939" cy="29717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C:\Users\Sandy\Präsentation Gemeinderat\K1024\IMG_021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763" y="-1169618"/>
            <a:ext cx="12309763" cy="820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338" y="282779"/>
            <a:ext cx="2870939" cy="29717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2499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7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938" y="130379"/>
            <a:ext cx="2870939" cy="29717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hteck 1"/>
          <p:cNvSpPr/>
          <p:nvPr/>
        </p:nvSpPr>
        <p:spPr>
          <a:xfrm>
            <a:off x="275255" y="376536"/>
            <a:ext cx="35525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Interesse?</a:t>
            </a:r>
            <a:endParaRPr lang="de-DE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54965" y="1411178"/>
            <a:ext cx="275428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400" b="1" cap="none" spc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Vorgabe:</a:t>
            </a:r>
          </a:p>
        </p:txBody>
      </p:sp>
      <p:sp>
        <p:nvSpPr>
          <p:cNvPr id="8" name="Rechteck 7"/>
          <p:cNvSpPr/>
          <p:nvPr/>
        </p:nvSpPr>
        <p:spPr>
          <a:xfrm>
            <a:off x="-302" y="2214267"/>
            <a:ext cx="1041797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Für den </a:t>
            </a:r>
            <a:r>
              <a:rPr lang="de-DE" sz="2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bilingualen </a:t>
            </a:r>
            <a:r>
              <a:rPr lang="de-DE" sz="24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Zug sind </a:t>
            </a:r>
            <a:r>
              <a:rPr lang="de-DE" sz="2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besonders leistungsstarke </a:t>
            </a:r>
            <a:r>
              <a:rPr lang="de-DE" sz="24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und </a:t>
            </a:r>
            <a:r>
              <a:rPr lang="de-DE" sz="2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leistungsmotivierte </a:t>
            </a:r>
            <a:r>
              <a:rPr lang="de-DE" sz="24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Schülerinnen und Schüler auszuwählen</a:t>
            </a:r>
          </a:p>
        </p:txBody>
      </p:sp>
      <p:sp>
        <p:nvSpPr>
          <p:cNvPr id="9" name="Rechteck 8"/>
          <p:cNvSpPr/>
          <p:nvPr/>
        </p:nvSpPr>
        <p:spPr>
          <a:xfrm>
            <a:off x="43982" y="3325969"/>
            <a:ext cx="682313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gute RS - oder </a:t>
            </a:r>
            <a:r>
              <a:rPr lang="de-DE" sz="2400" b="1" dirty="0" err="1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Gymn</a:t>
            </a:r>
            <a:r>
              <a:rPr lang="de-DE" sz="2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.-Bildungsempfehlung </a:t>
            </a:r>
            <a:endParaRPr lang="de-DE" sz="24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9084049" y="3875118"/>
            <a:ext cx="313616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de-DE" sz="2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WRS-Empfehlung</a:t>
            </a:r>
            <a:endParaRPr lang="de-DE" sz="24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cxnSp>
        <p:nvCxnSpPr>
          <p:cNvPr id="12" name="Gerade Verbindung 11"/>
          <p:cNvCxnSpPr/>
          <p:nvPr/>
        </p:nvCxnSpPr>
        <p:spPr>
          <a:xfrm flipV="1">
            <a:off x="9039651" y="4141120"/>
            <a:ext cx="2975339" cy="1"/>
          </a:xfrm>
          <a:prstGeom prst="line">
            <a:avLst/>
          </a:prstGeom>
          <a:ln w="85725" cmpd="sng">
            <a:solidFill>
              <a:schemeClr val="accent6">
                <a:lumMod val="60000"/>
                <a:lumOff val="40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/>
          <p:nvPr/>
        </p:nvSpPr>
        <p:spPr>
          <a:xfrm>
            <a:off x="514092" y="4175209"/>
            <a:ext cx="524695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400" b="1" cap="none" spc="0" dirty="0" smtClean="0">
                <a:ln w="1905"/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Auswahlverfahren:</a:t>
            </a:r>
          </a:p>
        </p:txBody>
      </p:sp>
      <p:sp>
        <p:nvSpPr>
          <p:cNvPr id="17" name="Rechteck 16"/>
          <p:cNvSpPr/>
          <p:nvPr/>
        </p:nvSpPr>
        <p:spPr>
          <a:xfrm>
            <a:off x="222436" y="4944650"/>
            <a:ext cx="1171165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 smtClean="0">
                <a:ln w="1905"/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Beratungsgespräch</a:t>
            </a:r>
            <a:endParaRPr lang="de-DE" sz="2400" b="1" dirty="0">
              <a:ln w="1905"/>
              <a:solidFill>
                <a:schemeClr val="accent3">
                  <a:lumMod val="40000"/>
                  <a:lumOff val="6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222436" y="5552517"/>
            <a:ext cx="1171165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>
                <a:ln w="1905"/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Zeugnis Kl. 3 mit Verbalbeurteilung + </a:t>
            </a:r>
            <a:r>
              <a:rPr lang="de-DE" sz="2400" b="1" dirty="0" smtClean="0">
                <a:ln w="1905"/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Halbjahresinformation </a:t>
            </a:r>
            <a:r>
              <a:rPr lang="de-DE" sz="2400" b="1" dirty="0">
                <a:ln w="1905"/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Klasse </a:t>
            </a:r>
            <a:r>
              <a:rPr lang="de-DE" sz="2400" b="1" dirty="0" smtClean="0">
                <a:ln w="1905"/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</a:t>
            </a:r>
            <a:endParaRPr lang="de-DE" sz="2400" b="1" dirty="0">
              <a:ln w="1905"/>
              <a:solidFill>
                <a:schemeClr val="accent3">
                  <a:lumMod val="40000"/>
                  <a:lumOff val="6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6" name="Picture 2" descr="Bilingualer Unterricht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807" y="299610"/>
            <a:ext cx="4897071" cy="172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19411" y="5928047"/>
            <a:ext cx="609600" cy="609600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275255" y="6209244"/>
            <a:ext cx="1171165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 smtClean="0">
                <a:ln w="1905"/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Anmeldetage Klassenstufe 5</a:t>
            </a:r>
            <a:r>
              <a:rPr lang="de-DE" sz="2400" b="1" dirty="0">
                <a:ln w="1905"/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de-DE" sz="2400" b="1" dirty="0" smtClean="0">
                <a:ln w="1905"/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am 10. und 11.März 2021</a:t>
            </a:r>
            <a:endParaRPr lang="de-DE" sz="2400" b="1" dirty="0">
              <a:ln w="1905"/>
              <a:solidFill>
                <a:schemeClr val="accent3">
                  <a:lumMod val="40000"/>
                  <a:lumOff val="6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841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6" grpId="0"/>
      <p:bldP spid="17" grpId="0"/>
      <p:bldP spid="18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Sandy\Präsentation Gemeinderat\K1024\IMG_02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00"/>
            <a:ext cx="12192000" cy="81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061" y="0"/>
            <a:ext cx="2870939" cy="29717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61500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0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Sandy\Präsentation Gemeinderat\K1024\IMG_02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00"/>
            <a:ext cx="12192000" cy="81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061" y="0"/>
            <a:ext cx="2870939" cy="29717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27476" y="57925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1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Sandy\Präsentation Gemeinderat\K1024\IMG_022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00"/>
            <a:ext cx="12192000" cy="81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250458" y="7860869"/>
            <a:ext cx="6400800" cy="1947333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061" y="0"/>
            <a:ext cx="2870939" cy="29717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0109" y="5701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05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250458" y="7860869"/>
            <a:ext cx="6400800" cy="1947333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6" name="Picture 4" descr="C:\Users\Sandy\Präsentation Gemeinderat\K1024\IMG_02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55191"/>
            <a:ext cx="6004213" cy="4002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:\Users\Sandy\Präsentation Gemeinderat\K1024\IMG_022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212" y="2855191"/>
            <a:ext cx="6187787" cy="412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Sandy\Präsentation Gemeinderat\K1024\IMG_022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243" y="-1988727"/>
            <a:ext cx="7440757" cy="4960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:\Users\Sandy\Präsentation Gemeinderat\K1024\IMG_023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99" y="-1170816"/>
            <a:ext cx="6039011" cy="4026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784" y="0"/>
            <a:ext cx="2870939" cy="29717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99413" y="61271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Sandy\Präsentation Gemeinderat\K1024\IMG_02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5309"/>
            <a:ext cx="12192000" cy="81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250458" y="7860869"/>
            <a:ext cx="6400800" cy="1947333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061" y="0"/>
            <a:ext cx="2870939" cy="29717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196" y="-77699"/>
            <a:ext cx="5155607" cy="6874142"/>
          </a:xfrm>
          <a:prstGeom prst="rect">
            <a:avLst/>
          </a:prstGeom>
        </p:spPr>
      </p:pic>
      <p:pic>
        <p:nvPicPr>
          <p:cNvPr id="7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36531" y="56512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42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938" y="130379"/>
            <a:ext cx="2870939" cy="29717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83126" y="1174173"/>
            <a:ext cx="6723495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44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Century Gothic" panose="020B0502020202020204" pitchFamily="34" charset="0"/>
              </a:rPr>
              <a:t>Schnuppernachmittag:</a:t>
            </a:r>
          </a:p>
          <a:p>
            <a:pPr algn="ctr" eaLnBrk="1" hangingPunct="1"/>
            <a:endParaRPr lang="de-DE" altLang="de-DE" sz="44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83126" y="3043966"/>
            <a:ext cx="11327140" cy="3693319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endParaRPr lang="de-DE" sz="5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de-DE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Donnerstag, 25. Februar 2021</a:t>
            </a:r>
          </a:p>
          <a:p>
            <a:pPr algn="ctr"/>
            <a:r>
              <a:rPr lang="de-DE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14:00 Uhr</a:t>
            </a:r>
          </a:p>
          <a:p>
            <a:pPr algn="ctr"/>
            <a:r>
              <a:rPr lang="de-DE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Witthauhalle</a:t>
            </a:r>
            <a:endParaRPr lang="de-DE" sz="3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de-DE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Rechteck 5"/>
          <p:cNvSpPr/>
          <p:nvPr/>
        </p:nvSpPr>
        <p:spPr>
          <a:xfrm rot="19682077">
            <a:off x="8302151" y="4299592"/>
            <a:ext cx="1472246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13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?</a:t>
            </a:r>
            <a:endParaRPr lang="de-DE" sz="13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40248" y="6081898"/>
            <a:ext cx="1096967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Wir informieren Sie rechtzeitig über unsere Homepage!</a:t>
            </a:r>
            <a:endParaRPr lang="de-DE" sz="4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19411" y="5268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0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938" y="130379"/>
            <a:ext cx="2870939" cy="29717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250458" y="7860869"/>
            <a:ext cx="6400800" cy="194733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861752" y="3275931"/>
            <a:ext cx="7772400" cy="16527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4400" b="1" dirty="0">
                <a:ln>
                  <a:solidFill>
                    <a:srgbClr val="FF0000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Vertrauen Sie Ihrem</a:t>
            </a:r>
            <a:br>
              <a:rPr lang="de-DE" altLang="de-DE" sz="4400" b="1" dirty="0">
                <a:ln>
                  <a:solidFill>
                    <a:srgbClr val="FF0000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</a:br>
            <a:r>
              <a:rPr lang="de-DE" altLang="de-DE" sz="4400" b="1" dirty="0">
                <a:ln>
                  <a:solidFill>
                    <a:srgbClr val="FF0000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Bauchgefühl!</a:t>
            </a:r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1346" y="5709458"/>
            <a:ext cx="609600" cy="609600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861752" y="1364716"/>
            <a:ext cx="7772400" cy="1143000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4400" b="1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latin typeface="Century Gothic" panose="020B0502020202020204" pitchFamily="34" charset="0"/>
              </a:rPr>
              <a:t>www.eyachtalschule.de</a:t>
            </a:r>
            <a:endParaRPr lang="de-DE" altLang="de-DE" sz="4400" b="1" dirty="0">
              <a:ln>
                <a:solidFill>
                  <a:srgbClr val="FF0000"/>
                </a:solidFill>
              </a:ln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32508" y="5410081"/>
            <a:ext cx="10318749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4400" b="1" dirty="0" smtClean="0">
                <a:ln>
                  <a:solidFill>
                    <a:srgbClr val="FF0000"/>
                  </a:solidFill>
                </a:ln>
                <a:solidFill>
                  <a:srgbClr val="FFCC00"/>
                </a:solidFill>
                <a:latin typeface="Century Gothic" panose="020B0502020202020204" pitchFamily="34" charset="0"/>
              </a:rPr>
              <a:t>Vielen Dank für Ihre Aufmerksamkeit!</a:t>
            </a:r>
            <a:endParaRPr lang="de-DE" altLang="de-DE" sz="4400" b="1" dirty="0">
              <a:ln>
                <a:solidFill>
                  <a:srgbClr val="FF0000"/>
                </a:solidFill>
              </a:ln>
              <a:solidFill>
                <a:srgbClr val="FFCC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286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250458" y="7860869"/>
            <a:ext cx="6400800" cy="1947333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042" y="1242646"/>
            <a:ext cx="12545498" cy="440787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600" y="364839"/>
            <a:ext cx="2870939" cy="29717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ound aufgezeichne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98907" y="62235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9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938" y="130379"/>
            <a:ext cx="2870939" cy="29717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250458" y="7860869"/>
            <a:ext cx="6400800" cy="194733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337458" y="570593"/>
            <a:ext cx="7333796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4800" dirty="0"/>
              <a:t>Laut einer Studie der Universität </a:t>
            </a:r>
            <a:r>
              <a:rPr lang="de-DE" altLang="de-DE" sz="4800" dirty="0" smtClean="0"/>
              <a:t>Hannover </a:t>
            </a:r>
            <a:endParaRPr lang="de-DE" altLang="de-DE" sz="4800" dirty="0"/>
          </a:p>
          <a:p>
            <a:pPr algn="ctr" eaLnBrk="1" hangingPunct="1"/>
            <a:r>
              <a:rPr lang="de-DE" altLang="de-DE" sz="4800" dirty="0"/>
              <a:t>kommen </a:t>
            </a:r>
            <a:r>
              <a:rPr lang="de-DE" altLang="de-DE" sz="4800" dirty="0" smtClean="0"/>
              <a:t>die Kinder </a:t>
            </a:r>
            <a:r>
              <a:rPr lang="de-DE" altLang="de-DE" sz="4800" dirty="0"/>
              <a:t>auf lange Sicht beruflich weiter, die im Zweifel den „leichteren“ Bildungsgang gewählt haben.</a:t>
            </a:r>
          </a:p>
        </p:txBody>
      </p:sp>
      <p:sp>
        <p:nvSpPr>
          <p:cNvPr id="2" name="Rechteck 1"/>
          <p:cNvSpPr/>
          <p:nvPr/>
        </p:nvSpPr>
        <p:spPr>
          <a:xfrm>
            <a:off x="4533697" y="6107050"/>
            <a:ext cx="2752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dirty="0">
                <a:solidFill>
                  <a:srgbClr val="FFC000"/>
                </a:solidFill>
              </a:rPr>
              <a:t>Prof. Dr. Patrick </a:t>
            </a:r>
            <a:r>
              <a:rPr lang="de-DE" altLang="de-DE" dirty="0" err="1">
                <a:solidFill>
                  <a:srgbClr val="FFC000"/>
                </a:solidFill>
              </a:rPr>
              <a:t>Puhani</a:t>
            </a:r>
            <a:r>
              <a:rPr lang="de-DE" altLang="de-DE" dirty="0">
                <a:solidFill>
                  <a:srgbClr val="FFC000"/>
                </a:solidFill>
              </a:rPr>
              <a:t> </a:t>
            </a:r>
            <a:endParaRPr lang="de-DE" dirty="0">
              <a:solidFill>
                <a:srgbClr val="FFC000"/>
              </a:solidFill>
            </a:endParaRPr>
          </a:p>
        </p:txBody>
      </p:sp>
      <p:pic>
        <p:nvPicPr>
          <p:cNvPr id="7" name="Sound aufgezeichne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7847" y="6107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3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938" y="130379"/>
            <a:ext cx="2870939" cy="29717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250458" y="7860869"/>
            <a:ext cx="6400800" cy="194733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2" name="Rechteck 1"/>
          <p:cNvSpPr/>
          <p:nvPr/>
        </p:nvSpPr>
        <p:spPr>
          <a:xfrm>
            <a:off x="448152" y="595411"/>
            <a:ext cx="776526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Nicht immer am</a:t>
            </a:r>
          </a:p>
          <a:p>
            <a:pPr algn="ctr"/>
            <a:r>
              <a:rPr lang="de-DE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Leistungslimit arbeiten!</a:t>
            </a:r>
            <a:endParaRPr lang="de-DE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709429" y="2505571"/>
            <a:ext cx="5242714" cy="230832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Auf Erfolge</a:t>
            </a:r>
          </a:p>
          <a:p>
            <a:pPr algn="ctr"/>
            <a:r>
              <a:rPr lang="de-DE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</a:t>
            </a:r>
            <a:r>
              <a:rPr lang="de-DE"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ufbauen!</a:t>
            </a:r>
            <a:endParaRPr lang="de-DE" sz="7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3087519" y="4969729"/>
            <a:ext cx="898835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Selbstvertrauen entwickelt</a:t>
            </a:r>
          </a:p>
          <a:p>
            <a:pPr algn="ctr"/>
            <a:r>
              <a:rPr lang="de-DE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sich durch Bestätigung!</a:t>
            </a:r>
            <a:endParaRPr lang="de-DE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7" name="Sound aufgezeichne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11593" y="42042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81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938" y="130379"/>
            <a:ext cx="2870939" cy="29717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250458" y="7860869"/>
            <a:ext cx="6400800" cy="194733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281354" y="0"/>
            <a:ext cx="8918618" cy="9233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54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Realschule</a:t>
            </a:r>
            <a:endParaRPr lang="de-DE" sz="5400" b="1" dirty="0">
              <a:ln w="222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81354" y="910839"/>
            <a:ext cx="8921929" cy="769441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44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Orientierungsstufe  5</a:t>
            </a:r>
            <a:endParaRPr lang="de-DE" sz="44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281354" y="2624541"/>
            <a:ext cx="8920273" cy="769441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44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Orientierungsstufe  6</a:t>
            </a:r>
            <a:endParaRPr lang="de-DE" sz="44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281354" y="1669177"/>
            <a:ext cx="8921929" cy="9541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28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</a:rPr>
              <a:t>Kein Sitzenbleiben / Leistungsmessung im </a:t>
            </a:r>
            <a:r>
              <a:rPr lang="de-DE" sz="28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</a:rPr>
              <a:t>M</a:t>
            </a:r>
            <a:r>
              <a:rPr lang="de-DE" sz="28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</a:rPr>
              <a:t>-Niveau</a:t>
            </a:r>
            <a:endParaRPr lang="de-DE" sz="2800" b="1" dirty="0">
              <a:ln w="22225">
                <a:solidFill>
                  <a:schemeClr val="tx1"/>
                </a:solidFill>
                <a:prstDash val="solid"/>
              </a:ln>
              <a:solidFill>
                <a:srgbClr val="FFC000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281354" y="3403005"/>
            <a:ext cx="8920273" cy="9541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28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</a:rPr>
              <a:t>Versetzungsentscheidung bestimmt:</a:t>
            </a:r>
          </a:p>
          <a:p>
            <a:pPr algn="ctr"/>
            <a:r>
              <a:rPr lang="de-DE" sz="28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</a:rPr>
              <a:t>G</a:t>
            </a:r>
            <a:r>
              <a:rPr lang="de-DE" sz="28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</a:rPr>
              <a:t> oder </a:t>
            </a:r>
            <a:r>
              <a:rPr lang="de-DE" sz="28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</a:rPr>
              <a:t>M</a:t>
            </a:r>
            <a:r>
              <a:rPr lang="de-DE" sz="28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</a:rPr>
              <a:t> Niveau</a:t>
            </a:r>
            <a:endParaRPr lang="de-DE" sz="2800" b="1" dirty="0">
              <a:ln w="22225">
                <a:solidFill>
                  <a:schemeClr val="tx1"/>
                </a:solidFill>
                <a:prstDash val="solid"/>
              </a:ln>
              <a:solidFill>
                <a:srgbClr val="FFC000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281354" y="4357112"/>
            <a:ext cx="8918618" cy="769441"/>
          </a:xfrm>
          <a:prstGeom prst="rect">
            <a:avLst/>
          </a:prstGeom>
          <a:solidFill>
            <a:srgbClr val="2704FC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4400" b="1" dirty="0" smtClean="0">
                <a:ln w="22225">
                  <a:solidFill>
                    <a:srgbClr val="FE0606"/>
                  </a:solidFill>
                  <a:prstDash val="solid"/>
                </a:ln>
                <a:solidFill>
                  <a:srgbClr val="FFC000"/>
                </a:solidFill>
              </a:rPr>
              <a:t>Kl. 7 – 10 Kurs-System</a:t>
            </a:r>
            <a:endParaRPr lang="de-DE" sz="4400" b="1" dirty="0">
              <a:ln w="22225">
                <a:solidFill>
                  <a:srgbClr val="FE0606"/>
                </a:solidFill>
                <a:prstDash val="solid"/>
              </a:ln>
              <a:solidFill>
                <a:srgbClr val="FFC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281354" y="5116473"/>
            <a:ext cx="3198038" cy="892552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28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HS-Abschluss</a:t>
            </a:r>
            <a:r>
              <a:rPr lang="de-DE" sz="28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de-DE" sz="2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</a:rPr>
              <a:t>nach Kl. 9</a:t>
            </a:r>
          </a:p>
        </p:txBody>
      </p:sp>
      <p:sp>
        <p:nvSpPr>
          <p:cNvPr id="16" name="Rechteck 15"/>
          <p:cNvSpPr/>
          <p:nvPr/>
        </p:nvSpPr>
        <p:spPr>
          <a:xfrm>
            <a:off x="3479392" y="5116473"/>
            <a:ext cx="5720581" cy="1631216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endParaRPr lang="de-DE" sz="2800" b="1" dirty="0" smtClean="0">
              <a:ln w="222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r>
              <a:rPr lang="de-DE" sz="36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RS-Abschluss</a:t>
            </a:r>
            <a:endParaRPr lang="de-DE" sz="3600" b="1" dirty="0" smtClean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r>
              <a:rPr lang="de-DE" sz="36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n</a:t>
            </a:r>
            <a:r>
              <a:rPr lang="de-DE" sz="36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ach Kl. 10</a:t>
            </a:r>
            <a:endParaRPr lang="de-DE" sz="36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208810" y="-4037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15" name="Sound aufgezeichne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44349" y="59185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3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rafik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938" y="130379"/>
            <a:ext cx="2870939" cy="29717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Abgerundetes Rechteck 22"/>
          <p:cNvSpPr/>
          <p:nvPr/>
        </p:nvSpPr>
        <p:spPr>
          <a:xfrm>
            <a:off x="4466204" y="2924944"/>
            <a:ext cx="2781925" cy="108012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 descr="C:\Users\Bernd Heiner\AppData\Local\Microsoft\Windows\INetCache\IE\ETJG5CU5\group-42917_640[1].png"/>
          <p:cNvPicPr/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7" y="2997896"/>
            <a:ext cx="921385" cy="856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rafik 14" descr="C:\Users\Bernd Heiner\AppData\Local\Microsoft\Windows\INetCache\IE\ETJG5CU5\group-42917_640[1].png"/>
          <p:cNvPicPr/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3" y="2997896"/>
            <a:ext cx="921385" cy="856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rafik 15" descr="C:\Users\Bernd Heiner\AppData\Local\Microsoft\Windows\INetCache\IE\ETJG5CU5\group-42917_640[1].png"/>
          <p:cNvPicPr/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89" y="3004434"/>
            <a:ext cx="921385" cy="856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rafik 16" descr="C:\Users\Bernd Heiner\AppData\Local\Microsoft\Windows\INetCache\IE\ETJG5CU5\group-42917_640[1].png"/>
          <p:cNvPicPr/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207" y="3026055"/>
            <a:ext cx="921385" cy="856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rafik 17" descr="C:\Users\Bernd Heiner\AppData\Local\Microsoft\Windows\INetCache\IE\ETJG5CU5\group-42917_640[1].png"/>
          <p:cNvPicPr/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640" y="3023773"/>
            <a:ext cx="921385" cy="856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rafik 18" descr="C:\Users\Bernd Heiner\AppData\Local\Microsoft\Windows\INetCache\IE\ETJG5CU5\group-42917_640[1].png"/>
          <p:cNvPicPr/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676" y="3031549"/>
            <a:ext cx="921385" cy="856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rafik 19" descr="C:\Users\Bernd Heiner\AppData\Local\Microsoft\Windows\INetCache\IE\ETJG5CU5\group-42917_640[1].png"/>
          <p:cNvPicPr/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269" y="3052035"/>
            <a:ext cx="921385" cy="856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rafik 20" descr="C:\Users\Bernd Heiner\AppData\Local\Microsoft\Windows\INetCache\IE\ETJG5CU5\group-42917_640[1].png"/>
          <p:cNvPicPr/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057" y="3050277"/>
            <a:ext cx="921385" cy="856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rafik 21" descr="C:\Users\Bernd Heiner\AppData\Local\Microsoft\Windows\INetCache\IE\ETJG5CU5\group-42917_640[1].png"/>
          <p:cNvPicPr/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906" y="3046220"/>
            <a:ext cx="921385" cy="85661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Abgerundetes Rechteck 23"/>
          <p:cNvSpPr/>
          <p:nvPr/>
        </p:nvSpPr>
        <p:spPr>
          <a:xfrm>
            <a:off x="1438102" y="2924944"/>
            <a:ext cx="2929706" cy="108012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Abgerundetes Rechteck 24"/>
          <p:cNvSpPr/>
          <p:nvPr/>
        </p:nvSpPr>
        <p:spPr>
          <a:xfrm>
            <a:off x="7392143" y="2934466"/>
            <a:ext cx="2857449" cy="108012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/>
          <p:cNvSpPr/>
          <p:nvPr/>
        </p:nvSpPr>
        <p:spPr>
          <a:xfrm>
            <a:off x="2371816" y="1628800"/>
            <a:ext cx="10406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7a</a:t>
            </a:r>
          </a:p>
        </p:txBody>
      </p:sp>
      <p:sp>
        <p:nvSpPr>
          <p:cNvPr id="27" name="Rechteck 26"/>
          <p:cNvSpPr/>
          <p:nvPr/>
        </p:nvSpPr>
        <p:spPr>
          <a:xfrm>
            <a:off x="5357917" y="1628800"/>
            <a:ext cx="10406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7b</a:t>
            </a:r>
          </a:p>
        </p:txBody>
      </p:sp>
      <p:sp>
        <p:nvSpPr>
          <p:cNvPr id="28" name="Rechteck 27"/>
          <p:cNvSpPr/>
          <p:nvPr/>
        </p:nvSpPr>
        <p:spPr>
          <a:xfrm>
            <a:off x="8257054" y="1628800"/>
            <a:ext cx="1015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7c</a:t>
            </a:r>
          </a:p>
        </p:txBody>
      </p:sp>
      <p:sp>
        <p:nvSpPr>
          <p:cNvPr id="29" name="Freihandform 28"/>
          <p:cNvSpPr/>
          <p:nvPr/>
        </p:nvSpPr>
        <p:spPr>
          <a:xfrm>
            <a:off x="5622802" y="3284984"/>
            <a:ext cx="257175" cy="514350"/>
          </a:xfrm>
          <a:custGeom>
            <a:avLst/>
            <a:gdLst>
              <a:gd name="connsiteX0" fmla="*/ 76200 w 257175"/>
              <a:gd name="connsiteY0" fmla="*/ 38100 h 514350"/>
              <a:gd name="connsiteX1" fmla="*/ 0 w 257175"/>
              <a:gd name="connsiteY1" fmla="*/ 266700 h 514350"/>
              <a:gd name="connsiteX2" fmla="*/ 57150 w 257175"/>
              <a:gd name="connsiteY2" fmla="*/ 504825 h 514350"/>
              <a:gd name="connsiteX3" fmla="*/ 200025 w 257175"/>
              <a:gd name="connsiteY3" fmla="*/ 514350 h 514350"/>
              <a:gd name="connsiteX4" fmla="*/ 257175 w 257175"/>
              <a:gd name="connsiteY4" fmla="*/ 219075 h 514350"/>
              <a:gd name="connsiteX5" fmla="*/ 180975 w 257175"/>
              <a:gd name="connsiteY5" fmla="*/ 0 h 514350"/>
              <a:gd name="connsiteX6" fmla="*/ 76200 w 257175"/>
              <a:gd name="connsiteY6" fmla="*/ 3810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175" h="514350">
                <a:moveTo>
                  <a:pt x="76200" y="38100"/>
                </a:moveTo>
                <a:lnTo>
                  <a:pt x="0" y="266700"/>
                </a:lnTo>
                <a:lnTo>
                  <a:pt x="57150" y="504825"/>
                </a:lnTo>
                <a:lnTo>
                  <a:pt x="200025" y="514350"/>
                </a:lnTo>
                <a:lnTo>
                  <a:pt x="257175" y="219075"/>
                </a:lnTo>
                <a:lnTo>
                  <a:pt x="180975" y="0"/>
                </a:lnTo>
                <a:lnTo>
                  <a:pt x="76200" y="381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0" name="Freihandform 29"/>
          <p:cNvSpPr/>
          <p:nvPr/>
        </p:nvSpPr>
        <p:spPr>
          <a:xfrm>
            <a:off x="4750341" y="3277914"/>
            <a:ext cx="257175" cy="514350"/>
          </a:xfrm>
          <a:custGeom>
            <a:avLst/>
            <a:gdLst>
              <a:gd name="connsiteX0" fmla="*/ 76200 w 257175"/>
              <a:gd name="connsiteY0" fmla="*/ 38100 h 514350"/>
              <a:gd name="connsiteX1" fmla="*/ 0 w 257175"/>
              <a:gd name="connsiteY1" fmla="*/ 266700 h 514350"/>
              <a:gd name="connsiteX2" fmla="*/ 57150 w 257175"/>
              <a:gd name="connsiteY2" fmla="*/ 504825 h 514350"/>
              <a:gd name="connsiteX3" fmla="*/ 200025 w 257175"/>
              <a:gd name="connsiteY3" fmla="*/ 514350 h 514350"/>
              <a:gd name="connsiteX4" fmla="*/ 257175 w 257175"/>
              <a:gd name="connsiteY4" fmla="*/ 219075 h 514350"/>
              <a:gd name="connsiteX5" fmla="*/ 180975 w 257175"/>
              <a:gd name="connsiteY5" fmla="*/ 0 h 514350"/>
              <a:gd name="connsiteX6" fmla="*/ 76200 w 257175"/>
              <a:gd name="connsiteY6" fmla="*/ 3810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175" h="514350">
                <a:moveTo>
                  <a:pt x="76200" y="38100"/>
                </a:moveTo>
                <a:lnTo>
                  <a:pt x="0" y="266700"/>
                </a:lnTo>
                <a:lnTo>
                  <a:pt x="57150" y="504825"/>
                </a:lnTo>
                <a:lnTo>
                  <a:pt x="200025" y="514350"/>
                </a:lnTo>
                <a:lnTo>
                  <a:pt x="257175" y="219075"/>
                </a:lnTo>
                <a:lnTo>
                  <a:pt x="180975" y="0"/>
                </a:lnTo>
                <a:lnTo>
                  <a:pt x="76200" y="381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1" name="Freihandform 30"/>
          <p:cNvSpPr/>
          <p:nvPr/>
        </p:nvSpPr>
        <p:spPr>
          <a:xfrm>
            <a:off x="2670474" y="3247573"/>
            <a:ext cx="257175" cy="514350"/>
          </a:xfrm>
          <a:custGeom>
            <a:avLst/>
            <a:gdLst>
              <a:gd name="connsiteX0" fmla="*/ 76200 w 257175"/>
              <a:gd name="connsiteY0" fmla="*/ 38100 h 514350"/>
              <a:gd name="connsiteX1" fmla="*/ 0 w 257175"/>
              <a:gd name="connsiteY1" fmla="*/ 266700 h 514350"/>
              <a:gd name="connsiteX2" fmla="*/ 57150 w 257175"/>
              <a:gd name="connsiteY2" fmla="*/ 504825 h 514350"/>
              <a:gd name="connsiteX3" fmla="*/ 200025 w 257175"/>
              <a:gd name="connsiteY3" fmla="*/ 514350 h 514350"/>
              <a:gd name="connsiteX4" fmla="*/ 257175 w 257175"/>
              <a:gd name="connsiteY4" fmla="*/ 219075 h 514350"/>
              <a:gd name="connsiteX5" fmla="*/ 180975 w 257175"/>
              <a:gd name="connsiteY5" fmla="*/ 0 h 514350"/>
              <a:gd name="connsiteX6" fmla="*/ 76200 w 257175"/>
              <a:gd name="connsiteY6" fmla="*/ 3810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175" h="514350">
                <a:moveTo>
                  <a:pt x="76200" y="38100"/>
                </a:moveTo>
                <a:lnTo>
                  <a:pt x="0" y="266700"/>
                </a:lnTo>
                <a:lnTo>
                  <a:pt x="57150" y="504825"/>
                </a:lnTo>
                <a:lnTo>
                  <a:pt x="200025" y="514350"/>
                </a:lnTo>
                <a:lnTo>
                  <a:pt x="257175" y="219075"/>
                </a:lnTo>
                <a:lnTo>
                  <a:pt x="180975" y="0"/>
                </a:lnTo>
                <a:lnTo>
                  <a:pt x="76200" y="381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2" name="Freihandform 31"/>
          <p:cNvSpPr/>
          <p:nvPr/>
        </p:nvSpPr>
        <p:spPr>
          <a:xfrm>
            <a:off x="3534570" y="3212976"/>
            <a:ext cx="257175" cy="576064"/>
          </a:xfrm>
          <a:custGeom>
            <a:avLst/>
            <a:gdLst>
              <a:gd name="connsiteX0" fmla="*/ 76200 w 257175"/>
              <a:gd name="connsiteY0" fmla="*/ 38100 h 514350"/>
              <a:gd name="connsiteX1" fmla="*/ 0 w 257175"/>
              <a:gd name="connsiteY1" fmla="*/ 266700 h 514350"/>
              <a:gd name="connsiteX2" fmla="*/ 57150 w 257175"/>
              <a:gd name="connsiteY2" fmla="*/ 504825 h 514350"/>
              <a:gd name="connsiteX3" fmla="*/ 200025 w 257175"/>
              <a:gd name="connsiteY3" fmla="*/ 514350 h 514350"/>
              <a:gd name="connsiteX4" fmla="*/ 257175 w 257175"/>
              <a:gd name="connsiteY4" fmla="*/ 219075 h 514350"/>
              <a:gd name="connsiteX5" fmla="*/ 180975 w 257175"/>
              <a:gd name="connsiteY5" fmla="*/ 0 h 514350"/>
              <a:gd name="connsiteX6" fmla="*/ 76200 w 257175"/>
              <a:gd name="connsiteY6" fmla="*/ 3810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175" h="514350">
                <a:moveTo>
                  <a:pt x="76200" y="38100"/>
                </a:moveTo>
                <a:lnTo>
                  <a:pt x="0" y="266700"/>
                </a:lnTo>
                <a:lnTo>
                  <a:pt x="57150" y="504825"/>
                </a:lnTo>
                <a:lnTo>
                  <a:pt x="200025" y="514350"/>
                </a:lnTo>
                <a:lnTo>
                  <a:pt x="257175" y="219075"/>
                </a:lnTo>
                <a:lnTo>
                  <a:pt x="180975" y="0"/>
                </a:lnTo>
                <a:lnTo>
                  <a:pt x="76200" y="381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3" name="Freihandform 32"/>
          <p:cNvSpPr/>
          <p:nvPr/>
        </p:nvSpPr>
        <p:spPr>
          <a:xfrm>
            <a:off x="1806378" y="3274690"/>
            <a:ext cx="257175" cy="514350"/>
          </a:xfrm>
          <a:custGeom>
            <a:avLst/>
            <a:gdLst>
              <a:gd name="connsiteX0" fmla="*/ 76200 w 257175"/>
              <a:gd name="connsiteY0" fmla="*/ 38100 h 514350"/>
              <a:gd name="connsiteX1" fmla="*/ 0 w 257175"/>
              <a:gd name="connsiteY1" fmla="*/ 266700 h 514350"/>
              <a:gd name="connsiteX2" fmla="*/ 57150 w 257175"/>
              <a:gd name="connsiteY2" fmla="*/ 504825 h 514350"/>
              <a:gd name="connsiteX3" fmla="*/ 200025 w 257175"/>
              <a:gd name="connsiteY3" fmla="*/ 514350 h 514350"/>
              <a:gd name="connsiteX4" fmla="*/ 257175 w 257175"/>
              <a:gd name="connsiteY4" fmla="*/ 219075 h 514350"/>
              <a:gd name="connsiteX5" fmla="*/ 180975 w 257175"/>
              <a:gd name="connsiteY5" fmla="*/ 0 h 514350"/>
              <a:gd name="connsiteX6" fmla="*/ 76200 w 257175"/>
              <a:gd name="connsiteY6" fmla="*/ 3810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175" h="514350">
                <a:moveTo>
                  <a:pt x="76200" y="38100"/>
                </a:moveTo>
                <a:lnTo>
                  <a:pt x="0" y="266700"/>
                </a:lnTo>
                <a:lnTo>
                  <a:pt x="57150" y="504825"/>
                </a:lnTo>
                <a:lnTo>
                  <a:pt x="200025" y="514350"/>
                </a:lnTo>
                <a:lnTo>
                  <a:pt x="257175" y="219075"/>
                </a:lnTo>
                <a:lnTo>
                  <a:pt x="180975" y="0"/>
                </a:lnTo>
                <a:lnTo>
                  <a:pt x="76200" y="381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4" name="Freihandform 33"/>
          <p:cNvSpPr/>
          <p:nvPr/>
        </p:nvSpPr>
        <p:spPr>
          <a:xfrm>
            <a:off x="5676457" y="3346698"/>
            <a:ext cx="257175" cy="514350"/>
          </a:xfrm>
          <a:custGeom>
            <a:avLst/>
            <a:gdLst>
              <a:gd name="connsiteX0" fmla="*/ 76200 w 257175"/>
              <a:gd name="connsiteY0" fmla="*/ 38100 h 514350"/>
              <a:gd name="connsiteX1" fmla="*/ 0 w 257175"/>
              <a:gd name="connsiteY1" fmla="*/ 266700 h 514350"/>
              <a:gd name="connsiteX2" fmla="*/ 57150 w 257175"/>
              <a:gd name="connsiteY2" fmla="*/ 504825 h 514350"/>
              <a:gd name="connsiteX3" fmla="*/ 200025 w 257175"/>
              <a:gd name="connsiteY3" fmla="*/ 514350 h 514350"/>
              <a:gd name="connsiteX4" fmla="*/ 257175 w 257175"/>
              <a:gd name="connsiteY4" fmla="*/ 219075 h 514350"/>
              <a:gd name="connsiteX5" fmla="*/ 180975 w 257175"/>
              <a:gd name="connsiteY5" fmla="*/ 0 h 514350"/>
              <a:gd name="connsiteX6" fmla="*/ 76200 w 257175"/>
              <a:gd name="connsiteY6" fmla="*/ 3810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175" h="514350">
                <a:moveTo>
                  <a:pt x="76200" y="38100"/>
                </a:moveTo>
                <a:lnTo>
                  <a:pt x="0" y="266700"/>
                </a:lnTo>
                <a:lnTo>
                  <a:pt x="57150" y="504825"/>
                </a:lnTo>
                <a:lnTo>
                  <a:pt x="200025" y="514350"/>
                </a:lnTo>
                <a:lnTo>
                  <a:pt x="257175" y="219075"/>
                </a:lnTo>
                <a:lnTo>
                  <a:pt x="180975" y="0"/>
                </a:lnTo>
                <a:lnTo>
                  <a:pt x="76200" y="381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5" name="Freihandform 34"/>
          <p:cNvSpPr/>
          <p:nvPr/>
        </p:nvSpPr>
        <p:spPr>
          <a:xfrm>
            <a:off x="6795469" y="3304346"/>
            <a:ext cx="298156" cy="514350"/>
          </a:xfrm>
          <a:custGeom>
            <a:avLst/>
            <a:gdLst>
              <a:gd name="connsiteX0" fmla="*/ 76200 w 257175"/>
              <a:gd name="connsiteY0" fmla="*/ 38100 h 514350"/>
              <a:gd name="connsiteX1" fmla="*/ 0 w 257175"/>
              <a:gd name="connsiteY1" fmla="*/ 266700 h 514350"/>
              <a:gd name="connsiteX2" fmla="*/ 57150 w 257175"/>
              <a:gd name="connsiteY2" fmla="*/ 504825 h 514350"/>
              <a:gd name="connsiteX3" fmla="*/ 200025 w 257175"/>
              <a:gd name="connsiteY3" fmla="*/ 514350 h 514350"/>
              <a:gd name="connsiteX4" fmla="*/ 257175 w 257175"/>
              <a:gd name="connsiteY4" fmla="*/ 219075 h 514350"/>
              <a:gd name="connsiteX5" fmla="*/ 180975 w 257175"/>
              <a:gd name="connsiteY5" fmla="*/ 0 h 514350"/>
              <a:gd name="connsiteX6" fmla="*/ 76200 w 257175"/>
              <a:gd name="connsiteY6" fmla="*/ 3810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175" h="514350">
                <a:moveTo>
                  <a:pt x="76200" y="38100"/>
                </a:moveTo>
                <a:lnTo>
                  <a:pt x="0" y="266700"/>
                </a:lnTo>
                <a:lnTo>
                  <a:pt x="57150" y="504825"/>
                </a:lnTo>
                <a:lnTo>
                  <a:pt x="200025" y="514350"/>
                </a:lnTo>
                <a:lnTo>
                  <a:pt x="257175" y="219075"/>
                </a:lnTo>
                <a:lnTo>
                  <a:pt x="180975" y="0"/>
                </a:lnTo>
                <a:lnTo>
                  <a:pt x="76200" y="381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6" name="Freihandform 35"/>
          <p:cNvSpPr/>
          <p:nvPr/>
        </p:nvSpPr>
        <p:spPr>
          <a:xfrm>
            <a:off x="6896472" y="3140968"/>
            <a:ext cx="298156" cy="514350"/>
          </a:xfrm>
          <a:custGeom>
            <a:avLst/>
            <a:gdLst>
              <a:gd name="connsiteX0" fmla="*/ 76200 w 257175"/>
              <a:gd name="connsiteY0" fmla="*/ 38100 h 514350"/>
              <a:gd name="connsiteX1" fmla="*/ 0 w 257175"/>
              <a:gd name="connsiteY1" fmla="*/ 266700 h 514350"/>
              <a:gd name="connsiteX2" fmla="*/ 57150 w 257175"/>
              <a:gd name="connsiteY2" fmla="*/ 504825 h 514350"/>
              <a:gd name="connsiteX3" fmla="*/ 200025 w 257175"/>
              <a:gd name="connsiteY3" fmla="*/ 514350 h 514350"/>
              <a:gd name="connsiteX4" fmla="*/ 257175 w 257175"/>
              <a:gd name="connsiteY4" fmla="*/ 219075 h 514350"/>
              <a:gd name="connsiteX5" fmla="*/ 180975 w 257175"/>
              <a:gd name="connsiteY5" fmla="*/ 0 h 514350"/>
              <a:gd name="connsiteX6" fmla="*/ 76200 w 257175"/>
              <a:gd name="connsiteY6" fmla="*/ 3810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175" h="514350">
                <a:moveTo>
                  <a:pt x="76200" y="38100"/>
                </a:moveTo>
                <a:lnTo>
                  <a:pt x="0" y="266700"/>
                </a:lnTo>
                <a:lnTo>
                  <a:pt x="57150" y="504825"/>
                </a:lnTo>
                <a:lnTo>
                  <a:pt x="200025" y="514350"/>
                </a:lnTo>
                <a:lnTo>
                  <a:pt x="257175" y="219075"/>
                </a:lnTo>
                <a:lnTo>
                  <a:pt x="180975" y="0"/>
                </a:lnTo>
                <a:lnTo>
                  <a:pt x="76200" y="381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8" name="Freihandform 37"/>
          <p:cNvSpPr/>
          <p:nvPr/>
        </p:nvSpPr>
        <p:spPr>
          <a:xfrm>
            <a:off x="5375921" y="3202682"/>
            <a:ext cx="257175" cy="514350"/>
          </a:xfrm>
          <a:custGeom>
            <a:avLst/>
            <a:gdLst>
              <a:gd name="connsiteX0" fmla="*/ 76200 w 257175"/>
              <a:gd name="connsiteY0" fmla="*/ 38100 h 514350"/>
              <a:gd name="connsiteX1" fmla="*/ 0 w 257175"/>
              <a:gd name="connsiteY1" fmla="*/ 266700 h 514350"/>
              <a:gd name="connsiteX2" fmla="*/ 57150 w 257175"/>
              <a:gd name="connsiteY2" fmla="*/ 504825 h 514350"/>
              <a:gd name="connsiteX3" fmla="*/ 200025 w 257175"/>
              <a:gd name="connsiteY3" fmla="*/ 514350 h 514350"/>
              <a:gd name="connsiteX4" fmla="*/ 257175 w 257175"/>
              <a:gd name="connsiteY4" fmla="*/ 219075 h 514350"/>
              <a:gd name="connsiteX5" fmla="*/ 180975 w 257175"/>
              <a:gd name="connsiteY5" fmla="*/ 0 h 514350"/>
              <a:gd name="connsiteX6" fmla="*/ 76200 w 257175"/>
              <a:gd name="connsiteY6" fmla="*/ 3810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175" h="514350">
                <a:moveTo>
                  <a:pt x="76200" y="38100"/>
                </a:moveTo>
                <a:lnTo>
                  <a:pt x="0" y="266700"/>
                </a:lnTo>
                <a:lnTo>
                  <a:pt x="57150" y="504825"/>
                </a:lnTo>
                <a:lnTo>
                  <a:pt x="200025" y="514350"/>
                </a:lnTo>
                <a:lnTo>
                  <a:pt x="257175" y="219075"/>
                </a:lnTo>
                <a:lnTo>
                  <a:pt x="180975" y="0"/>
                </a:lnTo>
                <a:lnTo>
                  <a:pt x="76200" y="381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9" name="Freihandform 38"/>
          <p:cNvSpPr/>
          <p:nvPr/>
        </p:nvSpPr>
        <p:spPr>
          <a:xfrm>
            <a:off x="8359106" y="3212976"/>
            <a:ext cx="257175" cy="514350"/>
          </a:xfrm>
          <a:custGeom>
            <a:avLst/>
            <a:gdLst>
              <a:gd name="connsiteX0" fmla="*/ 76200 w 257175"/>
              <a:gd name="connsiteY0" fmla="*/ 38100 h 514350"/>
              <a:gd name="connsiteX1" fmla="*/ 0 w 257175"/>
              <a:gd name="connsiteY1" fmla="*/ 266700 h 514350"/>
              <a:gd name="connsiteX2" fmla="*/ 57150 w 257175"/>
              <a:gd name="connsiteY2" fmla="*/ 504825 h 514350"/>
              <a:gd name="connsiteX3" fmla="*/ 200025 w 257175"/>
              <a:gd name="connsiteY3" fmla="*/ 514350 h 514350"/>
              <a:gd name="connsiteX4" fmla="*/ 257175 w 257175"/>
              <a:gd name="connsiteY4" fmla="*/ 219075 h 514350"/>
              <a:gd name="connsiteX5" fmla="*/ 180975 w 257175"/>
              <a:gd name="connsiteY5" fmla="*/ 0 h 514350"/>
              <a:gd name="connsiteX6" fmla="*/ 76200 w 257175"/>
              <a:gd name="connsiteY6" fmla="*/ 3810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175" h="514350">
                <a:moveTo>
                  <a:pt x="76200" y="38100"/>
                </a:moveTo>
                <a:lnTo>
                  <a:pt x="0" y="266700"/>
                </a:lnTo>
                <a:lnTo>
                  <a:pt x="57150" y="504825"/>
                </a:lnTo>
                <a:lnTo>
                  <a:pt x="200025" y="514350"/>
                </a:lnTo>
                <a:lnTo>
                  <a:pt x="257175" y="219075"/>
                </a:lnTo>
                <a:lnTo>
                  <a:pt x="180975" y="0"/>
                </a:lnTo>
                <a:lnTo>
                  <a:pt x="76200" y="381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0" name="Freihandform 39"/>
          <p:cNvSpPr/>
          <p:nvPr/>
        </p:nvSpPr>
        <p:spPr>
          <a:xfrm>
            <a:off x="9270271" y="3284984"/>
            <a:ext cx="257175" cy="514350"/>
          </a:xfrm>
          <a:custGeom>
            <a:avLst/>
            <a:gdLst>
              <a:gd name="connsiteX0" fmla="*/ 76200 w 257175"/>
              <a:gd name="connsiteY0" fmla="*/ 38100 h 514350"/>
              <a:gd name="connsiteX1" fmla="*/ 0 w 257175"/>
              <a:gd name="connsiteY1" fmla="*/ 266700 h 514350"/>
              <a:gd name="connsiteX2" fmla="*/ 57150 w 257175"/>
              <a:gd name="connsiteY2" fmla="*/ 504825 h 514350"/>
              <a:gd name="connsiteX3" fmla="*/ 200025 w 257175"/>
              <a:gd name="connsiteY3" fmla="*/ 514350 h 514350"/>
              <a:gd name="connsiteX4" fmla="*/ 257175 w 257175"/>
              <a:gd name="connsiteY4" fmla="*/ 219075 h 514350"/>
              <a:gd name="connsiteX5" fmla="*/ 180975 w 257175"/>
              <a:gd name="connsiteY5" fmla="*/ 0 h 514350"/>
              <a:gd name="connsiteX6" fmla="*/ 76200 w 257175"/>
              <a:gd name="connsiteY6" fmla="*/ 3810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175" h="514350">
                <a:moveTo>
                  <a:pt x="76200" y="38100"/>
                </a:moveTo>
                <a:lnTo>
                  <a:pt x="0" y="266700"/>
                </a:lnTo>
                <a:lnTo>
                  <a:pt x="57150" y="504825"/>
                </a:lnTo>
                <a:lnTo>
                  <a:pt x="200025" y="514350"/>
                </a:lnTo>
                <a:lnTo>
                  <a:pt x="257175" y="219075"/>
                </a:lnTo>
                <a:lnTo>
                  <a:pt x="180975" y="0"/>
                </a:lnTo>
                <a:lnTo>
                  <a:pt x="76200" y="381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pic>
        <p:nvPicPr>
          <p:cNvPr id="41" name="Grafik 40" descr="C:\Users\Bernd Heiner\AppData\Local\Microsoft\Windows\INetCache\IE\ETJG5CU5\group-42917_640[1].png"/>
          <p:cNvPicPr/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612" y="4512861"/>
            <a:ext cx="921385" cy="856615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6"/>
            </a:glow>
          </a:effectLst>
        </p:spPr>
      </p:pic>
      <p:sp>
        <p:nvSpPr>
          <p:cNvPr id="42" name="Abgerundetes Rechteck 41"/>
          <p:cNvSpPr/>
          <p:nvPr/>
        </p:nvSpPr>
        <p:spPr>
          <a:xfrm>
            <a:off x="3320088" y="4377878"/>
            <a:ext cx="1368152" cy="12241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Rechteck 42"/>
          <p:cNvSpPr/>
          <p:nvPr/>
        </p:nvSpPr>
        <p:spPr>
          <a:xfrm>
            <a:off x="7476218" y="5017239"/>
            <a:ext cx="450475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Lerngruppe G-Niveau</a:t>
            </a:r>
          </a:p>
        </p:txBody>
      </p:sp>
      <p:sp>
        <p:nvSpPr>
          <p:cNvPr id="44" name="Rechteck 43"/>
          <p:cNvSpPr/>
          <p:nvPr/>
        </p:nvSpPr>
        <p:spPr>
          <a:xfrm>
            <a:off x="1897404" y="2340726"/>
            <a:ext cx="213712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M-Niveau</a:t>
            </a:r>
          </a:p>
        </p:txBody>
      </p:sp>
      <p:sp>
        <p:nvSpPr>
          <p:cNvPr id="45" name="Rechteck 44"/>
          <p:cNvSpPr/>
          <p:nvPr/>
        </p:nvSpPr>
        <p:spPr>
          <a:xfrm>
            <a:off x="4835675" y="2340726"/>
            <a:ext cx="213712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M-Niveau</a:t>
            </a:r>
          </a:p>
        </p:txBody>
      </p:sp>
      <p:sp>
        <p:nvSpPr>
          <p:cNvPr id="46" name="Rechteck 45"/>
          <p:cNvSpPr/>
          <p:nvPr/>
        </p:nvSpPr>
        <p:spPr>
          <a:xfrm>
            <a:off x="7717032" y="2357808"/>
            <a:ext cx="213712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M-Niveau</a:t>
            </a:r>
          </a:p>
        </p:txBody>
      </p:sp>
      <p:sp>
        <p:nvSpPr>
          <p:cNvPr id="47" name="Rechteck 46"/>
          <p:cNvSpPr/>
          <p:nvPr/>
        </p:nvSpPr>
        <p:spPr>
          <a:xfrm>
            <a:off x="1470811" y="64079"/>
            <a:ext cx="6435284" cy="769441"/>
          </a:xfrm>
          <a:prstGeom prst="rect">
            <a:avLst/>
          </a:prstGeom>
          <a:solidFill>
            <a:srgbClr val="2704FC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4400" b="1" dirty="0">
                <a:ln w="22225">
                  <a:solidFill>
                    <a:srgbClr val="FE0606"/>
                  </a:solidFill>
                  <a:prstDash val="solid"/>
                </a:ln>
                <a:solidFill>
                  <a:srgbClr val="FFC000"/>
                </a:solidFill>
              </a:rPr>
              <a:t>Kl. 7 – 9 </a:t>
            </a:r>
            <a:r>
              <a:rPr lang="de-DE" sz="4400" b="1" dirty="0" smtClean="0">
                <a:ln w="22225">
                  <a:solidFill>
                    <a:srgbClr val="FE0606"/>
                  </a:solidFill>
                  <a:prstDash val="solid"/>
                </a:ln>
                <a:solidFill>
                  <a:srgbClr val="FFC000"/>
                </a:solidFill>
              </a:rPr>
              <a:t>Kurs-System</a:t>
            </a:r>
            <a:endParaRPr lang="de-DE" sz="4400" b="1" dirty="0">
              <a:ln w="22225">
                <a:solidFill>
                  <a:srgbClr val="FE0606"/>
                </a:solidFill>
                <a:prstDash val="solid"/>
              </a:ln>
              <a:solidFill>
                <a:srgbClr val="FFC000"/>
              </a:solidFill>
            </a:endParaRPr>
          </a:p>
        </p:txBody>
      </p:sp>
      <p:sp>
        <p:nvSpPr>
          <p:cNvPr id="2" name="Abgerundetes Rechteck 1"/>
          <p:cNvSpPr/>
          <p:nvPr/>
        </p:nvSpPr>
        <p:spPr>
          <a:xfrm>
            <a:off x="3412487" y="4438995"/>
            <a:ext cx="1192764" cy="1030779"/>
          </a:xfrm>
          <a:prstGeom prst="roundRect">
            <a:avLst/>
          </a:prstGeom>
          <a:solidFill>
            <a:srgbClr val="207A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8006" y="5959801"/>
            <a:ext cx="609600" cy="609600"/>
          </a:xfrm>
          <a:prstGeom prst="rect">
            <a:avLst/>
          </a:prstGeom>
        </p:spPr>
      </p:pic>
      <p:sp>
        <p:nvSpPr>
          <p:cNvPr id="49" name="Rechteck 48"/>
          <p:cNvSpPr/>
          <p:nvPr/>
        </p:nvSpPr>
        <p:spPr>
          <a:xfrm>
            <a:off x="99753" y="833520"/>
            <a:ext cx="9168153" cy="769441"/>
          </a:xfrm>
          <a:prstGeom prst="rect">
            <a:avLst/>
          </a:prstGeom>
          <a:solidFill>
            <a:srgbClr val="2704FC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4400" b="1" dirty="0" smtClean="0">
                <a:ln w="22225">
                  <a:solidFill>
                    <a:srgbClr val="FE0606"/>
                  </a:solidFill>
                  <a:prstDash val="solid"/>
                </a:ln>
                <a:solidFill>
                  <a:srgbClr val="FFC000"/>
                </a:solidFill>
              </a:rPr>
              <a:t>Deutsch, Englisch, Mathematik</a:t>
            </a:r>
            <a:endParaRPr lang="de-DE" sz="4400" b="1" dirty="0">
              <a:ln w="22225">
                <a:solidFill>
                  <a:srgbClr val="FE0606"/>
                </a:solidFill>
                <a:prstDash val="solid"/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96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24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8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8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18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18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animMotion origin="layout" path="M -3.88889E-6 -3.7037E-7 L -3.88889E-6 0.00023 C 0.00313 0.00648 0.00643 0.01296 0.00973 0.01991 C 0.01042 0.02153 0.01094 0.02407 0.01198 0.02593 C 0.01389 0.03009 0.0165 0.03333 0.01841 0.03796 C 0.02188 0.04607 0.02344 0.05764 0.0283 0.06412 C 0.02969 0.0662 0.03108 0.06759 0.03264 0.07014 C 0.03351 0.07199 0.03351 0.07477 0.03473 0.07616 C 0.03629 0.07801 0.03837 0.07708 0.04028 0.07847 C 0.04237 0.0794 0.04462 0.08079 0.04671 0.08218 C 0.04827 0.08449 0.04931 0.08704 0.05105 0.08819 C 0.0625 0.09653 0.06528 0.09607 0.07622 0.09838 C 0.08421 0.10417 0.08282 0.10324 0.09358 0.11227 C 0.09584 0.11435 0.09775 0.11713 0.10018 0.11829 C 0.10313 0.11991 0.1066 0.11991 0.1099 0.1206 C 0.11129 0.12245 0.1125 0.12477 0.11424 0.12662 C 0.11667 0.12847 0.11927 0.12894 0.12188 0.13056 C 0.12414 0.13171 0.12622 0.1331 0.12848 0.13449 C 0.14098 0.14375 0.11927 0.13403 0.14688 0.14259 C 0.15313 0.14444 0.15278 0.14537 0.16007 0.14676 C 0.17657 0.14931 0.19636 0.14954 0.21233 0.15069 C 0.21997 0.15116 0.22743 0.15208 0.23525 0.15278 L 0.34966 0.15694 C 0.35296 0.15741 0.35625 0.15787 0.35955 0.1588 C 0.3698 0.16181 0.35174 0.16042 0.36927 0.16296 C 0.38299 0.16435 0.39688 0.16551 0.41077 0.16667 C 0.42552 0.16597 0.44028 0.16412 0.45539 0.16482 C 0.46407 0.16482 0.47257 0.16806 0.48143 0.16898 C 0.50122 0.1706 0.52118 0.17315 0.54167 0.17315 L 0.5382 0.17083 " pathEditMode="relative" rAng="0" ptsTypes="AAAAAAAAAAAAAAAAAAAAAAAAAAAAAA">
                                      <p:cBhvr>
                                        <p:cTn id="3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3" y="865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2488"/>
                            </p:stCondLst>
                            <p:childTnLst>
                              <p:par>
                                <p:cTn id="44" presetID="1" presetClass="exit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0" grpId="0" animBg="1"/>
      <p:bldP spid="42" grpId="0"/>
      <p:bldP spid="43" grpId="0"/>
      <p:bldP spid="44" grpId="0"/>
      <p:bldP spid="45" grpId="0"/>
      <p:bldP spid="46" grpId="0"/>
      <p:bldP spid="2" grpId="0" animBg="1"/>
      <p:bldP spid="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04" y="103910"/>
            <a:ext cx="11065654" cy="6631294"/>
          </a:xfrm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95462" y="56895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74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1580353" y="3510169"/>
            <a:ext cx="5040649" cy="28931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Alltagskultur Ernährung und Soziales</a:t>
            </a:r>
          </a:p>
          <a:p>
            <a:pPr algn="ctr"/>
            <a:r>
              <a:rPr lang="de-DE" sz="2000" b="1" dirty="0">
                <a:ln w="22225">
                  <a:solidFill>
                    <a:schemeClr val="accent2"/>
                  </a:solidFill>
                  <a:prstDash val="solid"/>
                </a:ln>
              </a:rPr>
              <a:t>3 Std. pro </a:t>
            </a:r>
            <a:r>
              <a:rPr lang="de-DE" sz="2000" b="1" dirty="0" smtClean="0">
                <a:ln w="22225">
                  <a:solidFill>
                    <a:schemeClr val="accent2"/>
                  </a:solidFill>
                  <a:prstDash val="solid"/>
                </a:ln>
              </a:rPr>
              <a:t>Woche</a:t>
            </a:r>
            <a:endParaRPr lang="de-DE" sz="2000" b="1" dirty="0">
              <a:ln w="22225">
                <a:solidFill>
                  <a:schemeClr val="accent2"/>
                </a:solidFill>
                <a:prstDash val="solid"/>
              </a:ln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938" y="130379"/>
            <a:ext cx="2870939" cy="29717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250458" y="7860869"/>
            <a:ext cx="6400800" cy="194733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2" name="Rechteck 1"/>
          <p:cNvSpPr/>
          <p:nvPr/>
        </p:nvSpPr>
        <p:spPr>
          <a:xfrm rot="20029922">
            <a:off x="458985" y="2154203"/>
            <a:ext cx="3046026" cy="1323439"/>
          </a:xfrm>
          <a:prstGeom prst="rect">
            <a:avLst/>
          </a:prstGeom>
          <a:solidFill>
            <a:srgbClr val="2704FC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Technik</a:t>
            </a:r>
          </a:p>
          <a:p>
            <a:pPr algn="ctr"/>
            <a:r>
              <a:rPr lang="de-DE" sz="2000" b="1" dirty="0" smtClean="0">
                <a:ln w="22225">
                  <a:solidFill>
                    <a:schemeClr val="accent2"/>
                  </a:solidFill>
                  <a:prstDash val="solid"/>
                </a:ln>
              </a:rPr>
              <a:t>3 </a:t>
            </a:r>
            <a:r>
              <a:rPr lang="de-DE" sz="2000" b="1" dirty="0">
                <a:ln w="22225">
                  <a:solidFill>
                    <a:schemeClr val="accent2"/>
                  </a:solidFill>
                  <a:prstDash val="solid"/>
                </a:ln>
              </a:rPr>
              <a:t>Std. pro </a:t>
            </a:r>
            <a:r>
              <a:rPr lang="de-DE" sz="2000" b="1" dirty="0" smtClean="0">
                <a:ln w="22225">
                  <a:solidFill>
                    <a:schemeClr val="accent2"/>
                  </a:solidFill>
                  <a:prstDash val="solid"/>
                </a:ln>
              </a:rPr>
              <a:t>Woche</a:t>
            </a:r>
            <a:endParaRPr lang="de-DE" sz="2000" b="1" dirty="0">
              <a:ln w="22225">
                <a:solidFill>
                  <a:schemeClr val="accent2"/>
                </a:solidFill>
                <a:prstDash val="solid"/>
              </a:ln>
            </a:endParaRPr>
          </a:p>
        </p:txBody>
      </p:sp>
      <p:sp>
        <p:nvSpPr>
          <p:cNvPr id="6" name="Rechteck 5"/>
          <p:cNvSpPr/>
          <p:nvPr/>
        </p:nvSpPr>
        <p:spPr>
          <a:xfrm rot="1349566">
            <a:off x="4185292" y="2271328"/>
            <a:ext cx="4431020" cy="1323439"/>
          </a:xfrm>
          <a:prstGeom prst="rect">
            <a:avLst/>
          </a:prstGeom>
          <a:solidFill>
            <a:schemeClr val="tx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Französisch</a:t>
            </a:r>
          </a:p>
          <a:p>
            <a:pPr algn="ctr"/>
            <a:r>
              <a:rPr lang="de-DE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Klasse 6 - Vorkurs: 2 h pro Woche</a:t>
            </a:r>
            <a:endParaRPr lang="de-DE" sz="2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468574" y="399736"/>
            <a:ext cx="80121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Wahlfächer ab Klasse 7</a:t>
            </a:r>
            <a:endParaRPr lang="de-DE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9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7847" y="5877943"/>
            <a:ext cx="609600" cy="609600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 rot="1349566">
            <a:off x="4185290" y="2271329"/>
            <a:ext cx="4431020" cy="1323439"/>
          </a:xfrm>
          <a:prstGeom prst="rect">
            <a:avLst/>
          </a:prstGeom>
          <a:solidFill>
            <a:schemeClr val="tx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Französisch</a:t>
            </a:r>
          </a:p>
          <a:p>
            <a:pPr algn="ctr"/>
            <a:r>
              <a:rPr lang="de-DE" sz="2000" b="1" dirty="0" smtClean="0">
                <a:ln w="22225">
                  <a:solidFill>
                    <a:schemeClr val="accent2"/>
                  </a:solidFill>
                  <a:prstDash val="solid"/>
                </a:ln>
              </a:rPr>
              <a:t>3 Std. pro Woche</a:t>
            </a:r>
            <a:endParaRPr lang="de-DE" sz="6000" b="1" cap="none" spc="0" dirty="0">
              <a:ln w="22225">
                <a:solidFill>
                  <a:schemeClr val="accent2"/>
                </a:solidFill>
                <a:prstDash val="solid"/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9245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2" grpId="0" animBg="1"/>
      <p:bldP spid="6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250458" y="7860869"/>
            <a:ext cx="6400800" cy="1947333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042" y="1242646"/>
            <a:ext cx="12545498" cy="440787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600" y="364839"/>
            <a:ext cx="2870939" cy="29717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49389" y="61460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9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egment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0</TotalTime>
  <Words>216</Words>
  <Application>Microsoft Office PowerPoint</Application>
  <PresentationFormat>Benutzerdefiniert</PresentationFormat>
  <Paragraphs>58</Paragraphs>
  <Slides>18</Slides>
  <Notes>0</Notes>
  <HiddenSlides>0</HiddenSlides>
  <MMClips>18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19" baseType="lpstr">
      <vt:lpstr>Segment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Bernd Heiner</dc:creator>
  <cp:lastModifiedBy>Bernd Heiner</cp:lastModifiedBy>
  <cp:revision>179</cp:revision>
  <dcterms:created xsi:type="dcterms:W3CDTF">2015-11-19T16:18:30Z</dcterms:created>
  <dcterms:modified xsi:type="dcterms:W3CDTF">2020-12-18T14:02:49Z</dcterms:modified>
</cp:coreProperties>
</file>